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63" r:id="rId4"/>
    <p:sldId id="264" r:id="rId5"/>
    <p:sldId id="267" r:id="rId6"/>
    <p:sldId id="265" r:id="rId7"/>
    <p:sldId id="268" r:id="rId8"/>
    <p:sldId id="266" r:id="rId9"/>
    <p:sldId id="259" r:id="rId10"/>
    <p:sldId id="260" r:id="rId11"/>
    <p:sldId id="261" r:id="rId12"/>
    <p:sldId id="262" r:id="rId13"/>
    <p:sldId id="25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18EAF6A-8CF9-42B8-AF00-01F74E3924D9}" type="datetimeFigureOut">
              <a:rPr lang="en-AU" smtClean="0"/>
              <a:t>12/10/2011</a:t>
            </a:fld>
            <a:endParaRPr lang="en-AU"/>
          </a:p>
        </p:txBody>
      </p:sp>
      <p:sp>
        <p:nvSpPr>
          <p:cNvPr id="16" name="Slide Number Placeholder 15"/>
          <p:cNvSpPr>
            <a:spLocks noGrp="1"/>
          </p:cNvSpPr>
          <p:nvPr>
            <p:ph type="sldNum" sz="quarter" idx="11"/>
          </p:nvPr>
        </p:nvSpPr>
        <p:spPr/>
        <p:txBody>
          <a:bodyPr/>
          <a:lstStyle/>
          <a:p>
            <a:fld id="{98BEFCE1-95B4-41F5-896E-2215190900BC}" type="slidenum">
              <a:rPr lang="en-AU" smtClean="0"/>
              <a:t>‹#›</a:t>
            </a:fld>
            <a:endParaRPr lang="en-AU"/>
          </a:p>
        </p:txBody>
      </p:sp>
      <p:sp>
        <p:nvSpPr>
          <p:cNvPr id="17" name="Footer Placeholder 16"/>
          <p:cNvSpPr>
            <a:spLocks noGrp="1"/>
          </p:cNvSpPr>
          <p:nvPr>
            <p:ph type="ftr" sz="quarter" idx="12"/>
          </p:nvPr>
        </p:nvSpPr>
        <p:spPr/>
        <p:txBody>
          <a:bodyPr/>
          <a:lstStyle/>
          <a:p>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8EAF6A-8CF9-42B8-AF00-01F74E3924D9}" type="datetimeFigureOut">
              <a:rPr lang="en-AU" smtClean="0"/>
              <a:t>13/10/2011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BEFCE1-95B4-41F5-896E-2215190900BC}"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8EAF6A-8CF9-42B8-AF00-01F74E3924D9}" type="datetimeFigureOut">
              <a:rPr lang="en-AU" smtClean="0"/>
              <a:t>13/10/2011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BEFCE1-95B4-41F5-896E-2215190900B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18EAF6A-8CF9-42B8-AF00-01F74E3924D9}" type="datetimeFigureOut">
              <a:rPr lang="en-AU" smtClean="0"/>
              <a:t>12/10/2011</a:t>
            </a:fld>
            <a:endParaRPr lang="en-AU"/>
          </a:p>
        </p:txBody>
      </p:sp>
      <p:sp>
        <p:nvSpPr>
          <p:cNvPr id="15" name="Slide Number Placeholder 14"/>
          <p:cNvSpPr>
            <a:spLocks noGrp="1"/>
          </p:cNvSpPr>
          <p:nvPr>
            <p:ph type="sldNum" sz="quarter" idx="15"/>
          </p:nvPr>
        </p:nvSpPr>
        <p:spPr/>
        <p:txBody>
          <a:bodyPr/>
          <a:lstStyle>
            <a:lvl1pPr algn="ctr">
              <a:defRPr/>
            </a:lvl1pPr>
          </a:lstStyle>
          <a:p>
            <a:fld id="{98BEFCE1-95B4-41F5-896E-2215190900BC}" type="slidenum">
              <a:rPr lang="en-AU" smtClean="0"/>
              <a:t>‹#›</a:t>
            </a:fld>
            <a:endParaRPr lang="en-AU"/>
          </a:p>
        </p:txBody>
      </p:sp>
      <p:sp>
        <p:nvSpPr>
          <p:cNvPr id="16" name="Footer Placeholder 15"/>
          <p:cNvSpPr>
            <a:spLocks noGrp="1"/>
          </p:cNvSpPr>
          <p:nvPr>
            <p:ph type="ftr" sz="quarter" idx="16"/>
          </p:nvPr>
        </p:nvSpPr>
        <p:spPr/>
        <p:txBody>
          <a:bodyPr/>
          <a:lstStyle/>
          <a:p>
            <a:endParaRPr lang="en-AU"/>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8EAF6A-8CF9-42B8-AF00-01F74E3924D9}" type="datetimeFigureOut">
              <a:rPr lang="en-AU" smtClean="0"/>
              <a:t>13/10/2011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8BEFCE1-95B4-41F5-896E-2215190900BC}" type="slidenum">
              <a:rPr lang="en-AU" smtClean="0"/>
              <a:t>‹#›</a:t>
            </a:fld>
            <a:endParaRPr lang="en-AU"/>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18EAF6A-8CF9-42B8-AF00-01F74E3924D9}" type="datetimeFigureOut">
              <a:rPr lang="en-AU" smtClean="0"/>
              <a:t>13/10/2011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8BEFCE1-95B4-41F5-896E-2215190900BC}" type="slidenum">
              <a:rPr lang="en-AU" smtClean="0"/>
              <a:t>‹#›</a:t>
            </a:fld>
            <a:endParaRPr lang="en-A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8BEFCE1-95B4-41F5-896E-2215190900BC}" type="slidenum">
              <a:rPr lang="en-AU" smtClean="0"/>
              <a:t>‹#›</a:t>
            </a:fld>
            <a:endParaRPr lang="en-AU"/>
          </a:p>
        </p:txBody>
      </p:sp>
      <p:sp>
        <p:nvSpPr>
          <p:cNvPr id="8" name="Footer Placeholder 7"/>
          <p:cNvSpPr>
            <a:spLocks noGrp="1"/>
          </p:cNvSpPr>
          <p:nvPr>
            <p:ph type="ftr" sz="quarter" idx="11"/>
          </p:nvPr>
        </p:nvSpPr>
        <p:spPr/>
        <p:txBody>
          <a:bodyPr/>
          <a:lstStyle/>
          <a:p>
            <a:endParaRPr lang="en-AU"/>
          </a:p>
        </p:txBody>
      </p:sp>
      <p:sp>
        <p:nvSpPr>
          <p:cNvPr id="7" name="Date Placeholder 6"/>
          <p:cNvSpPr>
            <a:spLocks noGrp="1"/>
          </p:cNvSpPr>
          <p:nvPr>
            <p:ph type="dt" sz="half" idx="10"/>
          </p:nvPr>
        </p:nvSpPr>
        <p:spPr/>
        <p:txBody>
          <a:bodyPr/>
          <a:lstStyle/>
          <a:p>
            <a:fld id="{E18EAF6A-8CF9-42B8-AF00-01F74E3924D9}" type="datetimeFigureOut">
              <a:rPr lang="en-AU" smtClean="0"/>
              <a:t>13/10/2011</a:t>
            </a:fld>
            <a:endParaRPr lang="en-AU"/>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18EAF6A-8CF9-42B8-AF00-01F74E3924D9}" type="datetimeFigureOut">
              <a:rPr lang="en-AU" smtClean="0"/>
              <a:t>13/10/2011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8BEFCE1-95B4-41F5-896E-2215190900BC}" type="slidenum">
              <a:rPr lang="en-AU" smtClean="0"/>
              <a:t>‹#›</a:t>
            </a:fld>
            <a:endParaRPr lang="en-AU"/>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EAF6A-8CF9-42B8-AF00-01F74E3924D9}" type="datetimeFigureOut">
              <a:rPr lang="en-AU" smtClean="0"/>
              <a:t>13/10/2011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8BEFCE1-95B4-41F5-896E-2215190900BC}"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18EAF6A-8CF9-42B8-AF00-01F74E3924D9}" type="datetimeFigureOut">
              <a:rPr lang="en-AU" smtClean="0"/>
              <a:t>13/10/2011</a:t>
            </a:fld>
            <a:endParaRPr lang="en-AU"/>
          </a:p>
        </p:txBody>
      </p:sp>
      <p:sp>
        <p:nvSpPr>
          <p:cNvPr id="9" name="Slide Number Placeholder 8"/>
          <p:cNvSpPr>
            <a:spLocks noGrp="1"/>
          </p:cNvSpPr>
          <p:nvPr>
            <p:ph type="sldNum" sz="quarter" idx="15"/>
          </p:nvPr>
        </p:nvSpPr>
        <p:spPr/>
        <p:txBody>
          <a:bodyPr/>
          <a:lstStyle/>
          <a:p>
            <a:fld id="{98BEFCE1-95B4-41F5-896E-2215190900BC}" type="slidenum">
              <a:rPr lang="en-AU" smtClean="0"/>
              <a:t>‹#›</a:t>
            </a:fld>
            <a:endParaRPr lang="en-AU"/>
          </a:p>
        </p:txBody>
      </p:sp>
      <p:sp>
        <p:nvSpPr>
          <p:cNvPr id="10" name="Footer Placeholder 9"/>
          <p:cNvSpPr>
            <a:spLocks noGrp="1"/>
          </p:cNvSpPr>
          <p:nvPr>
            <p:ph type="ftr" sz="quarter" idx="16"/>
          </p:nvPr>
        </p:nvSpPr>
        <p:spPr/>
        <p:txBody>
          <a:bodyPr/>
          <a:lstStyle/>
          <a:p>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18EAF6A-8CF9-42B8-AF00-01F74E3924D9}" type="datetimeFigureOut">
              <a:rPr lang="en-AU" smtClean="0"/>
              <a:t>13/10/2011</a:t>
            </a:fld>
            <a:endParaRPr lang="en-AU"/>
          </a:p>
        </p:txBody>
      </p:sp>
      <p:sp>
        <p:nvSpPr>
          <p:cNvPr id="9" name="Slide Number Placeholder 8"/>
          <p:cNvSpPr>
            <a:spLocks noGrp="1"/>
          </p:cNvSpPr>
          <p:nvPr>
            <p:ph type="sldNum" sz="quarter" idx="11"/>
          </p:nvPr>
        </p:nvSpPr>
        <p:spPr/>
        <p:txBody>
          <a:bodyPr/>
          <a:lstStyle/>
          <a:p>
            <a:fld id="{98BEFCE1-95B4-41F5-896E-2215190900BC}" type="slidenum">
              <a:rPr lang="en-AU" smtClean="0"/>
              <a:t>‹#›</a:t>
            </a:fld>
            <a:endParaRPr lang="en-AU"/>
          </a:p>
        </p:txBody>
      </p:sp>
      <p:sp>
        <p:nvSpPr>
          <p:cNvPr id="10" name="Footer Placeholder 9"/>
          <p:cNvSpPr>
            <a:spLocks noGrp="1"/>
          </p:cNvSpPr>
          <p:nvPr>
            <p:ph type="ftr" sz="quarter" idx="12"/>
          </p:nvPr>
        </p:nvSpPr>
        <p:spPr/>
        <p:txBody>
          <a:bodyPr/>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18EAF6A-8CF9-42B8-AF00-01F74E3924D9}" type="datetimeFigureOut">
              <a:rPr lang="en-AU" smtClean="0"/>
              <a:t>12/10/2011</a:t>
            </a:fld>
            <a:endParaRPr lang="en-AU"/>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AU"/>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8BEFCE1-95B4-41F5-896E-2215190900BC}" type="slidenum">
              <a:rPr lang="en-AU" smtClean="0"/>
              <a:t>‹#›</a:t>
            </a:fld>
            <a:endParaRPr lang="en-AU"/>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learningabledkids.com/home_school_info/learning_styles.html" TargetMode="External"/><Relationship Id="rId2" Type="http://schemas.openxmlformats.org/officeDocument/2006/relationships/hyperlink" Target="http://www.dyslexia-parent.com/VAK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AU"/>
          </a:p>
        </p:txBody>
      </p:sp>
      <p:sp>
        <p:nvSpPr>
          <p:cNvPr id="2" name="Title 1"/>
          <p:cNvSpPr>
            <a:spLocks noGrp="1"/>
          </p:cNvSpPr>
          <p:nvPr>
            <p:ph type="ctrTitle"/>
          </p:nvPr>
        </p:nvSpPr>
        <p:spPr>
          <a:xfrm>
            <a:off x="323528" y="230783"/>
            <a:ext cx="7772400" cy="1470025"/>
          </a:xfrm>
        </p:spPr>
        <p:txBody>
          <a:bodyPr>
            <a:normAutofit fontScale="90000"/>
          </a:bodyPr>
          <a:lstStyle/>
          <a:p>
            <a:r>
              <a:rPr lang="en-AU" dirty="0" smtClean="0"/>
              <a:t>VAKT METHOD FOR MULTISENSORY LEARNING</a:t>
            </a:r>
            <a:endParaRPr lang="en-AU" dirty="0"/>
          </a:p>
        </p:txBody>
      </p:sp>
      <p:pic>
        <p:nvPicPr>
          <p:cNvPr id="21506" name="Picture 2" descr="http://www.all-things-photography.com/image-files/the-eyes-child-tips-1.jpg"/>
          <p:cNvPicPr>
            <a:picLocks noChangeAspect="1" noChangeArrowheads="1"/>
          </p:cNvPicPr>
          <p:nvPr/>
        </p:nvPicPr>
        <p:blipFill>
          <a:blip r:embed="rId2" cstate="print"/>
          <a:srcRect/>
          <a:stretch>
            <a:fillRect/>
          </a:stretch>
        </p:blipFill>
        <p:spPr bwMode="auto">
          <a:xfrm>
            <a:off x="2123728" y="1988840"/>
            <a:ext cx="4095750" cy="461962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b="1" dirty="0" smtClean="0"/>
              <a:t>Auditory:</a:t>
            </a:r>
            <a:br>
              <a:rPr lang="en-AU" b="1" dirty="0" smtClean="0"/>
            </a:br>
            <a:r>
              <a:rPr lang="en-AU" b="1" dirty="0" smtClean="0"/>
              <a:t>Read </a:t>
            </a:r>
            <a:r>
              <a:rPr lang="en-AU" b="1" dirty="0" err="1" smtClean="0"/>
              <a:t>Alouds</a:t>
            </a:r>
            <a:r>
              <a:rPr lang="en-AU" b="1" dirty="0" smtClean="0"/>
              <a:t/>
            </a:r>
            <a:br>
              <a:rPr lang="en-AU" b="1" dirty="0" smtClean="0"/>
            </a:br>
            <a:r>
              <a:rPr lang="en-AU" b="1" dirty="0" smtClean="0"/>
              <a:t>Debates</a:t>
            </a:r>
            <a:br>
              <a:rPr lang="en-AU" b="1" dirty="0" smtClean="0"/>
            </a:br>
            <a:r>
              <a:rPr lang="en-AU" b="1" dirty="0" smtClean="0"/>
              <a:t>Panel Discussions</a:t>
            </a:r>
            <a:br>
              <a:rPr lang="en-AU" b="1" dirty="0" smtClean="0"/>
            </a:br>
            <a:r>
              <a:rPr lang="en-AU" b="1" dirty="0" smtClean="0"/>
              <a:t>Informal Discussions</a:t>
            </a:r>
            <a:br>
              <a:rPr lang="en-AU" b="1" dirty="0" smtClean="0"/>
            </a:br>
            <a:r>
              <a:rPr lang="en-AU" b="1" dirty="0" smtClean="0"/>
              <a:t>Interviews</a:t>
            </a:r>
            <a:br>
              <a:rPr lang="en-AU" b="1" dirty="0" smtClean="0"/>
            </a:br>
            <a:r>
              <a:rPr lang="en-AU" b="1" dirty="0" smtClean="0"/>
              <a:t>Lectures &amp; Speeches</a:t>
            </a:r>
            <a:br>
              <a:rPr lang="en-AU" b="1" dirty="0" smtClean="0"/>
            </a:br>
            <a:r>
              <a:rPr lang="en-AU" b="1" dirty="0" smtClean="0"/>
              <a:t>Books on Tape</a:t>
            </a:r>
            <a:br>
              <a:rPr lang="en-AU" b="1" dirty="0" smtClean="0"/>
            </a:br>
            <a:r>
              <a:rPr lang="en-AU" b="1" dirty="0" smtClean="0"/>
              <a:t>Text-to-Speech </a:t>
            </a:r>
            <a:br>
              <a:rPr lang="en-AU" b="1" dirty="0" smtClean="0"/>
            </a:br>
            <a:r>
              <a:rPr lang="en-AU" b="1" dirty="0" smtClean="0"/>
              <a:t>Plays</a:t>
            </a:r>
            <a:br>
              <a:rPr lang="en-AU" b="1" dirty="0" smtClean="0"/>
            </a:br>
            <a:r>
              <a:rPr lang="en-AU" b="1" dirty="0" smtClean="0"/>
              <a:t>Radio Broadcasts</a:t>
            </a:r>
            <a:br>
              <a:rPr lang="en-AU" b="1" dirty="0" smtClean="0"/>
            </a:br>
            <a:r>
              <a:rPr lang="en-AU" b="1" dirty="0" smtClean="0"/>
              <a:t>Music &amp; Songs</a:t>
            </a:r>
          </a:p>
          <a:p>
            <a:endParaRPr lang="en-AU" dirty="0"/>
          </a:p>
        </p:txBody>
      </p:sp>
      <p:sp>
        <p:nvSpPr>
          <p:cNvPr id="2" name="Title 1"/>
          <p:cNvSpPr>
            <a:spLocks noGrp="1"/>
          </p:cNvSpPr>
          <p:nvPr>
            <p:ph type="title"/>
          </p:nvPr>
        </p:nvSpPr>
        <p:spPr/>
        <p:txBody>
          <a:bodyPr>
            <a:normAutofit fontScale="90000"/>
          </a:bodyPr>
          <a:lstStyle/>
          <a:p>
            <a:r>
              <a:rPr lang="en-AU" dirty="0" smtClean="0"/>
              <a:t>Activities to engage auditory learners:</a:t>
            </a:r>
            <a:endParaRPr lang="en-AU" dirty="0"/>
          </a:p>
        </p:txBody>
      </p:sp>
      <p:pic>
        <p:nvPicPr>
          <p:cNvPr id="16386" name="Picture 2" descr="http://i.neoseeker.com/n/0/ears_thumb.gif"/>
          <p:cNvPicPr>
            <a:picLocks noChangeAspect="1" noChangeArrowheads="1"/>
          </p:cNvPicPr>
          <p:nvPr/>
        </p:nvPicPr>
        <p:blipFill>
          <a:blip r:embed="rId2" cstate="print"/>
          <a:srcRect/>
          <a:stretch>
            <a:fillRect/>
          </a:stretch>
        </p:blipFill>
        <p:spPr bwMode="auto">
          <a:xfrm>
            <a:off x="4644008" y="2348880"/>
            <a:ext cx="3286125" cy="3019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dirty="0" err="1" smtClean="0"/>
              <a:t>Kinesthetic</a:t>
            </a:r>
            <a:r>
              <a:rPr lang="en-AU" b="1" dirty="0" smtClean="0"/>
              <a:t>:</a:t>
            </a:r>
            <a:br>
              <a:rPr lang="en-AU" b="1" dirty="0" smtClean="0"/>
            </a:br>
            <a:r>
              <a:rPr lang="en-AU" b="1" dirty="0" smtClean="0"/>
              <a:t>Games</a:t>
            </a:r>
            <a:br>
              <a:rPr lang="en-AU" b="1" dirty="0" smtClean="0"/>
            </a:br>
            <a:r>
              <a:rPr lang="en-AU" b="1" dirty="0" smtClean="0"/>
              <a:t>Models &amp; </a:t>
            </a:r>
            <a:r>
              <a:rPr lang="en-AU" b="1" dirty="0" err="1" smtClean="0"/>
              <a:t>Diaramas</a:t>
            </a:r>
            <a:r>
              <a:rPr lang="en-AU" b="1" dirty="0" smtClean="0"/>
              <a:t/>
            </a:r>
            <a:br>
              <a:rPr lang="en-AU" b="1" dirty="0" smtClean="0"/>
            </a:br>
            <a:r>
              <a:rPr lang="en-AU" b="1" dirty="0" smtClean="0"/>
              <a:t>Math </a:t>
            </a:r>
            <a:r>
              <a:rPr lang="en-AU" b="1" dirty="0" err="1" smtClean="0"/>
              <a:t>Manipulatives</a:t>
            </a:r>
            <a:r>
              <a:rPr lang="en-AU" b="1" dirty="0" smtClean="0"/>
              <a:t/>
            </a:r>
            <a:br>
              <a:rPr lang="en-AU" b="1" dirty="0" smtClean="0"/>
            </a:br>
            <a:r>
              <a:rPr lang="en-AU" b="1" dirty="0" smtClean="0"/>
              <a:t>Letter Tiles, Scrabble</a:t>
            </a:r>
            <a:br>
              <a:rPr lang="en-AU" b="1" dirty="0" smtClean="0"/>
            </a:br>
            <a:r>
              <a:rPr lang="en-AU" b="1" dirty="0" smtClean="0"/>
              <a:t>Computer Software</a:t>
            </a:r>
            <a:br>
              <a:rPr lang="en-AU" b="1" dirty="0" smtClean="0"/>
            </a:br>
            <a:r>
              <a:rPr lang="en-AU" b="1" dirty="0" smtClean="0"/>
              <a:t>Arts &amp; Crafts</a:t>
            </a:r>
            <a:br>
              <a:rPr lang="en-AU" b="1" dirty="0" smtClean="0"/>
            </a:br>
            <a:r>
              <a:rPr lang="en-AU" b="1" dirty="0" smtClean="0"/>
              <a:t>Hands-On practice</a:t>
            </a:r>
            <a:br>
              <a:rPr lang="en-AU" b="1" dirty="0" smtClean="0"/>
            </a:br>
            <a:r>
              <a:rPr lang="en-AU" b="1" dirty="0" smtClean="0"/>
              <a:t>Experiments</a:t>
            </a:r>
            <a:br>
              <a:rPr lang="en-AU" b="1" dirty="0" smtClean="0"/>
            </a:br>
            <a:r>
              <a:rPr lang="en-AU" b="1" dirty="0" smtClean="0"/>
              <a:t>Field Trips</a:t>
            </a:r>
          </a:p>
          <a:p>
            <a:endParaRPr lang="en-AU" dirty="0"/>
          </a:p>
        </p:txBody>
      </p:sp>
      <p:sp>
        <p:nvSpPr>
          <p:cNvPr id="2" name="Title 1"/>
          <p:cNvSpPr>
            <a:spLocks noGrp="1"/>
          </p:cNvSpPr>
          <p:nvPr>
            <p:ph type="title"/>
          </p:nvPr>
        </p:nvSpPr>
        <p:spPr/>
        <p:txBody>
          <a:bodyPr>
            <a:normAutofit fontScale="90000"/>
          </a:bodyPr>
          <a:lstStyle/>
          <a:p>
            <a:r>
              <a:rPr lang="en-AU" dirty="0" smtClean="0"/>
              <a:t>Activities to engage </a:t>
            </a:r>
            <a:r>
              <a:rPr lang="en-AU" dirty="0" err="1" smtClean="0"/>
              <a:t>Kinesthetic</a:t>
            </a:r>
            <a:r>
              <a:rPr lang="en-AU" dirty="0" smtClean="0"/>
              <a:t> learners:</a:t>
            </a:r>
            <a:endParaRPr lang="en-AU" dirty="0"/>
          </a:p>
        </p:txBody>
      </p:sp>
      <p:pic>
        <p:nvPicPr>
          <p:cNvPr id="15364" name="Picture 4" descr="http://t2.gstatic.com/images?q=tbn:ANd9GcRTxcmUNySiI9J75IZ4fHypPOGSqC5qpxDMHA8K0eZEvYZAH6WeDQ"/>
          <p:cNvPicPr>
            <a:picLocks noChangeAspect="1" noChangeArrowheads="1"/>
          </p:cNvPicPr>
          <p:nvPr/>
        </p:nvPicPr>
        <p:blipFill>
          <a:blip r:embed="rId2" cstate="print"/>
          <a:srcRect/>
          <a:stretch>
            <a:fillRect/>
          </a:stretch>
        </p:blipFill>
        <p:spPr bwMode="auto">
          <a:xfrm>
            <a:off x="4860032" y="3621928"/>
            <a:ext cx="3460229" cy="248092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dirty="0" smtClean="0"/>
              <a:t>Tactile:</a:t>
            </a:r>
            <a:br>
              <a:rPr lang="en-AU" b="1" dirty="0" smtClean="0"/>
            </a:br>
            <a:r>
              <a:rPr lang="en-AU" b="1" dirty="0" smtClean="0"/>
              <a:t>Arts &amp; Crafts</a:t>
            </a:r>
            <a:br>
              <a:rPr lang="en-AU" b="1" dirty="0" smtClean="0"/>
            </a:br>
            <a:r>
              <a:rPr lang="en-AU" b="1" dirty="0" smtClean="0"/>
              <a:t>Clay </a:t>
            </a:r>
            <a:r>
              <a:rPr lang="en-AU" b="1" dirty="0" err="1" smtClean="0"/>
              <a:t>modeling</a:t>
            </a:r>
            <a:r>
              <a:rPr lang="en-AU" b="1" dirty="0" smtClean="0"/>
              <a:t/>
            </a:r>
            <a:br>
              <a:rPr lang="en-AU" b="1" dirty="0" smtClean="0"/>
            </a:br>
            <a:r>
              <a:rPr lang="en-AU" b="1" dirty="0" smtClean="0"/>
              <a:t>Gardening</a:t>
            </a:r>
            <a:br>
              <a:rPr lang="en-AU" b="1" dirty="0" smtClean="0"/>
            </a:br>
            <a:r>
              <a:rPr lang="en-AU" b="1" dirty="0" smtClean="0"/>
              <a:t>Dress-Up</a:t>
            </a:r>
            <a:br>
              <a:rPr lang="en-AU" b="1" dirty="0" smtClean="0"/>
            </a:br>
            <a:r>
              <a:rPr lang="en-AU" b="1" dirty="0" smtClean="0"/>
              <a:t>Math </a:t>
            </a:r>
            <a:r>
              <a:rPr lang="en-AU" b="1" dirty="0" err="1" smtClean="0"/>
              <a:t>Manipulatives</a:t>
            </a:r>
            <a:r>
              <a:rPr lang="en-AU" b="1" dirty="0" smtClean="0"/>
              <a:t/>
            </a:r>
            <a:br>
              <a:rPr lang="en-AU" b="1" dirty="0" smtClean="0"/>
            </a:br>
            <a:r>
              <a:rPr lang="en-AU" b="1" dirty="0" smtClean="0"/>
              <a:t>Painting</a:t>
            </a:r>
            <a:br>
              <a:rPr lang="en-AU" b="1" dirty="0" smtClean="0"/>
            </a:br>
            <a:r>
              <a:rPr lang="en-AU" b="1" dirty="0" smtClean="0"/>
              <a:t>Sewing</a:t>
            </a:r>
            <a:br>
              <a:rPr lang="en-AU" b="1" dirty="0" smtClean="0"/>
            </a:br>
            <a:r>
              <a:rPr lang="en-AU" b="1" dirty="0" smtClean="0"/>
              <a:t>Highlighting </a:t>
            </a:r>
            <a:br>
              <a:rPr lang="en-AU" b="1" dirty="0" smtClean="0"/>
            </a:br>
            <a:r>
              <a:rPr lang="en-AU" b="1" dirty="0" smtClean="0"/>
              <a:t>Computer Software</a:t>
            </a:r>
            <a:endParaRPr lang="en-AU" dirty="0"/>
          </a:p>
        </p:txBody>
      </p:sp>
      <p:sp>
        <p:nvSpPr>
          <p:cNvPr id="2" name="Title 1"/>
          <p:cNvSpPr>
            <a:spLocks noGrp="1"/>
          </p:cNvSpPr>
          <p:nvPr>
            <p:ph type="title"/>
          </p:nvPr>
        </p:nvSpPr>
        <p:spPr/>
        <p:txBody>
          <a:bodyPr>
            <a:normAutofit/>
          </a:bodyPr>
          <a:lstStyle/>
          <a:p>
            <a:r>
              <a:rPr lang="en-AU" dirty="0" smtClean="0"/>
              <a:t>Activities to engage Tactile learners:</a:t>
            </a:r>
            <a:endParaRPr lang="en-AU" dirty="0"/>
          </a:p>
        </p:txBody>
      </p:sp>
      <p:pic>
        <p:nvPicPr>
          <p:cNvPr id="14338" name="Picture 2" descr="http://t1.gstatic.com/images?q=tbn:ANd9GcS2cQl9JH-vUfNbfpp33MFMvjw7hq8vXIWUtWlgf8XcfwhQeo8XOg"/>
          <p:cNvPicPr>
            <a:picLocks noChangeAspect="1" noChangeArrowheads="1"/>
          </p:cNvPicPr>
          <p:nvPr/>
        </p:nvPicPr>
        <p:blipFill>
          <a:blip r:embed="rId2" cstate="print"/>
          <a:srcRect/>
          <a:stretch>
            <a:fillRect/>
          </a:stretch>
        </p:blipFill>
        <p:spPr bwMode="auto">
          <a:xfrm>
            <a:off x="4932040" y="2276872"/>
            <a:ext cx="3303240" cy="330324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hlinkClick r:id="rId2"/>
              </a:rPr>
              <a:t>http://www.dyslexia-parent.com/VAKT.html</a:t>
            </a:r>
            <a:endParaRPr lang="en-AU" dirty="0" smtClean="0"/>
          </a:p>
          <a:p>
            <a:endParaRPr lang="en-AU" dirty="0"/>
          </a:p>
        </p:txBody>
      </p:sp>
      <p:sp>
        <p:nvSpPr>
          <p:cNvPr id="2" name="Title 1"/>
          <p:cNvSpPr>
            <a:spLocks noGrp="1"/>
          </p:cNvSpPr>
          <p:nvPr>
            <p:ph type="title"/>
          </p:nvPr>
        </p:nvSpPr>
        <p:spPr/>
        <p:txBody>
          <a:bodyPr/>
          <a:lstStyle/>
          <a:p>
            <a:r>
              <a:rPr lang="en-AU" dirty="0" smtClean="0"/>
              <a:t>VAKT</a:t>
            </a:r>
            <a:endParaRPr lang="en-AU" dirty="0"/>
          </a:p>
        </p:txBody>
      </p:sp>
      <p:sp>
        <p:nvSpPr>
          <p:cNvPr id="4" name="Rectangle 3"/>
          <p:cNvSpPr/>
          <p:nvPr/>
        </p:nvSpPr>
        <p:spPr>
          <a:xfrm>
            <a:off x="899592" y="2924945"/>
            <a:ext cx="7704856" cy="646331"/>
          </a:xfrm>
          <a:prstGeom prst="rect">
            <a:avLst/>
          </a:prstGeom>
        </p:spPr>
        <p:txBody>
          <a:bodyPr wrap="square">
            <a:spAutoFit/>
          </a:bodyPr>
          <a:lstStyle/>
          <a:p>
            <a:r>
              <a:rPr lang="en-AU" dirty="0" smtClean="0">
                <a:hlinkClick r:id="rId3"/>
              </a:rPr>
              <a:t>http://www.learningabledkids.com/home_school_info/learning_styles.html</a:t>
            </a:r>
            <a:endParaRPr lang="en-AU" dirty="0" smtClean="0"/>
          </a:p>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AU" b="1" dirty="0" smtClean="0"/>
              <a:t>There are four main learning styles.. auditory, visual, tactile, and </a:t>
            </a:r>
            <a:r>
              <a:rPr lang="en-AU" b="1" dirty="0" err="1" smtClean="0"/>
              <a:t>kinesthetic</a:t>
            </a:r>
            <a:r>
              <a:rPr lang="en-AU" b="1" dirty="0" smtClean="0"/>
              <a:t>.</a:t>
            </a:r>
          </a:p>
          <a:p>
            <a:r>
              <a:rPr lang="en-AU" b="1" dirty="0" smtClean="0"/>
              <a:t> </a:t>
            </a:r>
            <a:r>
              <a:rPr lang="en-AU" b="1" dirty="0" smtClean="0"/>
              <a:t>Your child will learn best through one or more of these learning channels, and you can help him become a successful learner by teaching the child through his primary learning style(s). </a:t>
            </a:r>
          </a:p>
          <a:p>
            <a:r>
              <a:rPr lang="en-AU" b="1" dirty="0" smtClean="0"/>
              <a:t>When you see programs say they are "Multi-sensory", this means the instruction utilizes all, or most, of these channels in each lesson, and multisensory teaching is of benefit to all children.</a:t>
            </a:r>
            <a:endParaRPr lang="en-AU" b="1" dirty="0"/>
          </a:p>
        </p:txBody>
      </p:sp>
      <p:sp>
        <p:nvSpPr>
          <p:cNvPr id="2" name="Title 1"/>
          <p:cNvSpPr>
            <a:spLocks noGrp="1"/>
          </p:cNvSpPr>
          <p:nvPr>
            <p:ph type="title"/>
          </p:nvPr>
        </p:nvSpPr>
        <p:spPr/>
        <p:txBody>
          <a:bodyPr/>
          <a:lstStyle/>
          <a:p>
            <a:r>
              <a:rPr lang="en-AU" dirty="0" smtClean="0"/>
              <a:t>What is VAKT?</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AU" dirty="0"/>
          </a:p>
        </p:txBody>
      </p:sp>
      <p:sp>
        <p:nvSpPr>
          <p:cNvPr id="2" name="Title 1"/>
          <p:cNvSpPr>
            <a:spLocks noGrp="1"/>
          </p:cNvSpPr>
          <p:nvPr>
            <p:ph type="title"/>
          </p:nvPr>
        </p:nvSpPr>
        <p:spPr/>
        <p:txBody>
          <a:bodyPr/>
          <a:lstStyle/>
          <a:p>
            <a:endParaRPr lang="en-AU" dirty="0"/>
          </a:p>
        </p:txBody>
      </p:sp>
      <p:sp>
        <p:nvSpPr>
          <p:cNvPr id="4" name="Rectangle 3"/>
          <p:cNvSpPr/>
          <p:nvPr/>
        </p:nvSpPr>
        <p:spPr>
          <a:xfrm>
            <a:off x="251520" y="260648"/>
            <a:ext cx="8352928" cy="5509200"/>
          </a:xfrm>
          <a:prstGeom prst="rect">
            <a:avLst/>
          </a:prstGeom>
        </p:spPr>
        <p:txBody>
          <a:bodyPr wrap="square">
            <a:spAutoFit/>
          </a:bodyPr>
          <a:lstStyle/>
          <a:p>
            <a:r>
              <a:rPr lang="en-AU" sz="3200" b="1" dirty="0" smtClean="0"/>
              <a:t>Auditory activities include reading, listening, hearing, etc. These are channels used in a typical school classroom. At first you may confused because you may think, as I initially did, that reading is solely a visual activity. </a:t>
            </a:r>
            <a:r>
              <a:rPr lang="en-AU" sz="3200" b="1" i="1" dirty="0" smtClean="0"/>
              <a:t>Reading is an auditory activity</a:t>
            </a:r>
            <a:r>
              <a:rPr lang="en-AU" sz="3200" b="1" dirty="0" smtClean="0"/>
              <a:t> because it involves the language </a:t>
            </a:r>
            <a:r>
              <a:rPr lang="en-AU" sz="3200" b="1" dirty="0" err="1" smtClean="0"/>
              <a:t>center</a:t>
            </a:r>
            <a:r>
              <a:rPr lang="en-AU" sz="3200" b="1" dirty="0" smtClean="0"/>
              <a:t> of the brain and language processing skills which are auditory in </a:t>
            </a:r>
          </a:p>
          <a:p>
            <a:r>
              <a:rPr lang="en-AU" sz="3200" b="1" dirty="0" smtClean="0"/>
              <a:t>nature. When you read, you "hear" the words. </a:t>
            </a:r>
            <a:endParaRPr lang="en-AU" sz="3200" b="1" dirty="0"/>
          </a:p>
        </p:txBody>
      </p:sp>
      <p:pic>
        <p:nvPicPr>
          <p:cNvPr id="4098" name="Picture 2" descr="http://t2.gstatic.com/images?q=tbn:ANd9GcQ4mM7ud5IeqwN6hRmmy0sk9HIesbkLQvhhBWddGa52rn7mv_-qcA"/>
          <p:cNvPicPr>
            <a:picLocks noChangeAspect="1" noChangeArrowheads="1"/>
          </p:cNvPicPr>
          <p:nvPr/>
        </p:nvPicPr>
        <p:blipFill>
          <a:blip r:embed="rId2" cstate="print"/>
          <a:srcRect/>
          <a:stretch>
            <a:fillRect/>
          </a:stretch>
        </p:blipFill>
        <p:spPr bwMode="auto">
          <a:xfrm>
            <a:off x="7524328" y="5301208"/>
            <a:ext cx="1506641" cy="144742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19256" cy="5865515"/>
          </a:xfrm>
        </p:spPr>
        <p:txBody>
          <a:bodyPr>
            <a:noAutofit/>
          </a:bodyPr>
          <a:lstStyle/>
          <a:p>
            <a:r>
              <a:rPr lang="en-AU" sz="3200" b="1" dirty="0" smtClean="0"/>
              <a:t>If you suspect your child might have dyslexia, you should know our neuropsychologist told us "Not all visual learners have dyslexia, but all children with dyslexia are visual learners." Thus, the child with dyslexia will do better with visual teaching tools rather than learning through lecture, reading, and writing. Children with dyslexia take in information through watching - videos, movies, plays, demonstrations, etc. channels</a:t>
            </a:r>
            <a:r>
              <a:rPr lang="en-AU" sz="2400" b="1" dirty="0" smtClean="0"/>
              <a:t>.</a:t>
            </a:r>
            <a:endParaRPr lang="en-AU" sz="2400" b="1" dirty="0"/>
          </a:p>
        </p:txBody>
      </p:sp>
      <p:pic>
        <p:nvPicPr>
          <p:cNvPr id="3074" name="Picture 2" descr="http://t3.gstatic.com/images?q=tbn:ANd9GcSfW_q3XIzqvtyEXsHn1Lb04kcSWZDCdS6DsrvzJwOERlhkdElJOA"/>
          <p:cNvPicPr>
            <a:picLocks noChangeAspect="1" noChangeArrowheads="1"/>
          </p:cNvPicPr>
          <p:nvPr/>
        </p:nvPicPr>
        <p:blipFill>
          <a:blip r:embed="rId2" cstate="print"/>
          <a:srcRect l="3652" t="4740" r="10549"/>
          <a:stretch>
            <a:fillRect/>
          </a:stretch>
        </p:blipFill>
        <p:spPr bwMode="auto">
          <a:xfrm>
            <a:off x="7654576" y="4869160"/>
            <a:ext cx="1525936" cy="198884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404664"/>
            <a:ext cx="8229600" cy="4572000"/>
          </a:xfrm>
        </p:spPr>
        <p:txBody>
          <a:bodyPr>
            <a:normAutofit fontScale="92500" lnSpcReduction="20000"/>
          </a:bodyPr>
          <a:lstStyle/>
          <a:p>
            <a:r>
              <a:rPr lang="en-AU" sz="2800" b="1" dirty="0" smtClean="0"/>
              <a:t>They pick up TONS of information from their daily environment. Because of their visual learning style, children with dyslexia often enter school as BRIGHT, gifted kids, eager learners and soon get labelled otherwise because they are now being taught through their weakest channel. If you have a child who has "true dyslexia", then you will want to seek out instruction that uses primarily</a:t>
            </a:r>
          </a:p>
          <a:p>
            <a:r>
              <a:rPr lang="en-AU" sz="2800" b="1" dirty="0" smtClean="0"/>
              <a:t> the visual channel. Most children have a primary learning style, and a secondary style, so instruction will be most effective if it includes all learning</a:t>
            </a:r>
            <a:endParaRPr lang="en-AU" dirty="0"/>
          </a:p>
        </p:txBody>
      </p:sp>
      <p:sp>
        <p:nvSpPr>
          <p:cNvPr id="3" name="Title 2"/>
          <p:cNvSpPr>
            <a:spLocks noGrp="1"/>
          </p:cNvSpPr>
          <p:nvPr>
            <p:ph type="title"/>
          </p:nvPr>
        </p:nvSpPr>
        <p:spPr/>
        <p:txBody>
          <a:bodyPr/>
          <a:lstStyle/>
          <a:p>
            <a:endParaRPr lang="en-AU"/>
          </a:p>
        </p:txBody>
      </p:sp>
      <p:pic>
        <p:nvPicPr>
          <p:cNvPr id="4" name="Picture 2" descr="http://t3.gstatic.com/images?q=tbn:ANd9GcSfW_q3XIzqvtyEXsHn1Lb04kcSWZDCdS6DsrvzJwOERlhkdElJOA"/>
          <p:cNvPicPr>
            <a:picLocks noChangeAspect="1" noChangeArrowheads="1"/>
          </p:cNvPicPr>
          <p:nvPr/>
        </p:nvPicPr>
        <p:blipFill>
          <a:blip r:embed="rId2" cstate="print"/>
          <a:srcRect l="3652" t="4740" r="10549"/>
          <a:stretch>
            <a:fillRect/>
          </a:stretch>
        </p:blipFill>
        <p:spPr bwMode="auto">
          <a:xfrm>
            <a:off x="7654576" y="4869160"/>
            <a:ext cx="1525936" cy="198884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8363272" cy="5721499"/>
          </a:xfrm>
        </p:spPr>
        <p:txBody>
          <a:bodyPr>
            <a:noAutofit/>
          </a:bodyPr>
          <a:lstStyle/>
          <a:p>
            <a:r>
              <a:rPr lang="en-AU" sz="3200" b="1" dirty="0" smtClean="0"/>
              <a:t>For children with auditory processing problems, the visual and </a:t>
            </a:r>
            <a:r>
              <a:rPr lang="en-AU" sz="3200" b="1" dirty="0" err="1" smtClean="0"/>
              <a:t>kinesthetic</a:t>
            </a:r>
            <a:r>
              <a:rPr lang="en-AU" sz="3200" b="1" dirty="0" smtClean="0"/>
              <a:t> channels are most critical for content learning. A child with significantly impaired movement might find </a:t>
            </a:r>
            <a:r>
              <a:rPr lang="en-AU" sz="3200" b="1" dirty="0" err="1" smtClean="0"/>
              <a:t>kinesthetic</a:t>
            </a:r>
            <a:r>
              <a:rPr lang="en-AU" sz="3200" b="1" dirty="0" smtClean="0"/>
              <a:t> learning channels the most difficult to use. The key is to know what channel is most useful to your child and teach towards that learning style. </a:t>
            </a:r>
            <a:endParaRPr lang="en-AU" sz="3200" dirty="0"/>
          </a:p>
        </p:txBody>
      </p:sp>
      <p:sp>
        <p:nvSpPr>
          <p:cNvPr id="2" name="Title 1"/>
          <p:cNvSpPr>
            <a:spLocks noGrp="1"/>
          </p:cNvSpPr>
          <p:nvPr>
            <p:ph type="title"/>
          </p:nvPr>
        </p:nvSpPr>
        <p:spPr/>
        <p:txBody>
          <a:bodyPr/>
          <a:lstStyle/>
          <a:p>
            <a:endParaRPr lang="en-AU" dirty="0"/>
          </a:p>
        </p:txBody>
      </p:sp>
      <p:sp>
        <p:nvSpPr>
          <p:cNvPr id="2050" name="AutoShape 2" descr="data:image/jpg;base64,/9j/4AAQSkZJRgABAQAAAQABAAD/2wBDAAkGBwgHBgkIBwgKCgkLDRYPDQwMDRsUFRAWIB0iIiAdHx8kKDQsJCYxJx8fLT0tMTU3Ojo6Iys/RD84QzQ5Ojf/2wBDAQoKCg0MDRoPDxo3JR8lNzc3Nzc3Nzc3Nzc3Nzc3Nzc3Nzc3Nzc3Nzc3Nzc3Nzc3Nzc3Nzc3Nzc3Nzc3Nzc3Nzf/wAARCACDAMYDASIAAhEBAxEB/8QAHAAAAgIDAQEAAAAAAAAAAAAAAAYFBwECBAMI/8QAPhAAAQMDAwIEBQIDBwEJAAAAAQIDBAAFEQYSITFBBxNRYRQiMnGBFUIWUpEjJDNiobHRciU0U5KzwcLh8P/EABkBAAMBAQEAAAAAAAAAAAAAAAABAgMEBf/EACsRAAICAQQBAwIGAwAAAAAAAAABAhEDBBIhMUEFE1FhgRQVIkKxwTJxkf/aAAwDAQACEQMRAD8AvGiitaANqK0KsVhDiXBuQQR6g5FAHpWCRiojU2oYGmbWufcnMJHytNJ5ceX2Qgd1GqpvWutUXVBfalMaat2f3ALfUM/uKuE544HNJtIqMJS6RdtGQK+eIhF3U69/El1nFK8LUJq0gH7JwB+K9loFq2yk364wlpOEOLnqIz6YUSDUe5E3WlyNWfQIOazVUaZ8RJtslN2/WKm3IzitrF3QAhHsHR0T/wBQ45+9WolQUkKScg9CO9WnZzuLi6ZvRWtFMRtRWtFAG1Fa1H368wbBa37jdH0sxmRkk9SewA7k+lAEiSKKpG/a2v8AfG1PfGDTtnOMJ4+IcB6blHhOc9BzxUai2pcSFpul1WFDIX+oOHdnv1qHNI3hpsk+j6AyKAc187GfItUsx4WsbhDl7RhD8nzUj04X/tTpYPEe5wFMx9WRm3Y6iEm6RPpT/mcR2HuOKammTLDOPZa1FeEaSzLjtyIrzbzDqQptxtQUlYPQgjgity4kKCSoAnoCeTVGR6UVrk1kUAZooooAKTfEebdYEa2vW+e7AhfFbZ8plpK1NNlJ2qO4EBO7GTjjinE9KrjUL+okwrm7Pm3OGll1xKUwYLT7TjJPyn5kkn5TzyOc8YxQxrk0v+oVXL9O0xKcKZ0qWEy1M7kJcjJT5hUlXcLASkgdCVDPGakfC3a9Auk+Ellm0yZqvgGGk4ShCAG1KHYBSkFWAPU9+ITS8Bm32C0rgr/U5cpB8qdKSopaSoFRwOqE8AbRjJFQK75N0Pp64WdN6iOuxw75ceNb1rSyXMlKVubsI5VkDHbvUJ2zScKRrfbyvUuq5txkKAttrcXFhAngEHDjmffHX0rmgxLvqWc0bDZEyWW84uEsltlPB+kkZOcdU5rhsiLezPtOn58aRNSlnzVQYoGZbg5CTkgbeFE5POAPY/QVtcaegxnYzSmmXGkqQ2tBQUJIyAUn6SPTtSUbds1lleOOyP3KduWnr1pmAuZcoMUwk5U+9BJUWz/MpBAO3nkjOPtk1DXeRZ3ENsXHyny4NzbQQXFkeqQOfyKvy5bPgJHmoS4jylbkK6KGOhqtfBSHY0WpLzDK1XZ9rzluvRyna0pRAQ2ojlCSnBx359KHjV2gjq5qLi+RJtxgLjrtLqniNvEeY2UOBs9AAQCQPXmnPwx1Eu0QrlYLo84+bbHVMiKJypcbun3KTx9iOwqwb9YLdfoZj3KOhz+R0DDjSuykq6pP2qmNMuPRtcWWDcdqpKly4EhWceYhKSCfbOAfzTUdrJnkWWHK5RaunNVfq1xets2EYE9DCZKGi8lwOsqOAoEAcg8EY4PqMGpi3Xe23Qvfp06PJLC/LdDLgVsV6HHQ1R1tueoorUC4Mw1KjRYsi1PXRRGxDXmhPn4CirKQjJyMcHmm/wAM5ds+KuV6TNiRYLwbgwGFKSglpnI3kZ6kqP4qjFr4LPriTdreq5G2JmxzPCPMMYODzAnPXb1r3kSWIzKnpDzbTSeq1qCQPyap/UE1nT2rZT8WQxLVJeF3toSSsqd2+W6ydpKjvSr5eMD04oEuR3GuG3bymKzb3lQTOVb1TSsDDw4+VGMlOQU7sjnsRzVf6oubmq9Wy1rdUbRaXTHjs7vkceT9bhHfB4HXpkV66SNyOobSze4b1vIM+6+U+tBRIeUflAA5+ULJ5wc844pc0raJmr0wLPFkCE0+2uZOfR1SgrPCR3JJPfpUytqjXHtjLc/BzXa7aclz2m58svIZPDaUktbvU46+n496l37pbYFtTK89oRANrflYIPoEgd6suH4V6OixBH/R23+MF15SlLPvnPH4pJk+F1ssuvrKlLMqXYZji8xlfOhp1KSUhZPVJAP9ME1LxJmq1ck265YmO3u5SymZC0pJfiqG0PrjqVvSecAhJA/qa7tO6htlxT8ChkRFjKUx1kYUPQH+vFfRyUBCQEgADoBxSZrPw6smpmHnm4zcO6kbmprCQlW8dCsD6h0684/FN44tURHUzUrYu+EdyXbLlM0o+s/DhJlW7PZBP9ojPso5/Jr31rH36qkRJqkF2bEEizSCAFR32QSpAPHHIV7gqBOMYrk3G42qZbrhJT8PdbRP+Gl/2ZWAlXBVtGN2QQcA85p4Q9cNSXxi8xblb5qrSw4lMZ+I5HcSpwfuSSSnITgLx68GmnxyS4/r/T0Slx1wu8aYXNss2Rb/AC4yFLeTGDi1SFZCWEJUMKVuHOPUAYzmnTSirorT1uN+P/aRYSZPAHz4744z9uKrC+RGWX9OXq1SZ9qXJcKmrfGiB1XmOIySls5SheM7jjvn1y/aaVehcS3LkSJVv8gK86bHS06HCeg2hIIx1+UY465OGmTONDRRRRVGYV5qSkgpVyCMEHvXpWhoAqma3L0lPuVoh3Ifpce0vz4iFsBbkUpPCck/MAd2PbjPFeerYaY/hNGkKe+IkT5EWVJfJH9q4tSSTxxjoAPQCvSyyWXdW6xu96K25cU+SYrh3FqIhAUCE+iuvv8AmoS53uEvwpVp6al+FdHVkxYb7CmyEF/LYSSnarCSnOCSPbFQu2au9qI1ixWS8ayQxfbg/b1uMIVDeadSjKkk7kknpkEY+xq5WtWaaaf+ATfYPns4QUKkpKhjjkk8mqejWhrLb88JlywgAuLSCB7JHauTVBtbUdgXZTojrcxsaSMKPUZ4zgY7VEcq6OnJpm7m3Ra2vdbWW22WfETLZmXBxlTbcJlW9alKB6hPIHqaXPDG56X0vbH2VX+WEObHPLuTK2UskjBSkkAHn09KXLQi3iIldqSwGF92gAD9/wD7rs4I5wRQ81eAjorje4t+feoEKzPXdyQ2qE00XfNSoEKAGeD3qi7FBcly3LrqK0Ll25ptfxspKwkRXnleYtXXcdqSkZT0BNctytCHrpGEdKtjKHH0x0rw0Hcjaop6Ak55HoPSn7SutNLaa0Vam3pZXMkNlx2O0kuvOPEnfuA6HdnrjpirTUjnnB4uzyE7T2mbfLvVpnRxbPKUymGy5uackDkbOcbiMg7fuele+n9E3a52pKr9KiW5iY2VPwLbDQhWFklSFLVk855x07HvUEXmZ2jW9SKKJkxq5NXR5hlPEdSVpC0BB6YQFZz1PNXJClMzorUuK4lxh9CXG1pOQpJGQRRFIWST4Iy96diXi1M29xx9kR1Icjutr+ZtaPpVzwrHocg0jXSHP0ZcYt3uyrbOtinPh3piYSWX4oXjasqHBBVwenUVadK3iVLba0hMiHl65AQmEBO4qU5xkDvhO5X4qmkyE2nwJ9wi6Z8xcy7yGbtcJDnnw2w7lbralYbaaTnG0jCTjg8k1E6Bfd0rrARL3BFsS6pxpDKnErDDbqt7OVA4xuSpH3I6VOSLjbNG6ps61yGvgzDMR5peXFxG2kEocTwSkHO1XrkHtUZ4kXfT+qHbE5aJTcx2T5zDwbHSOUhSt4IykhQSRnHOamPVms3cttDd4rain2CztO2q4Rocv5nQJKMpfSkcoSem/kEDvzUcfFOJFsFskSmHJV0dLSZjEeO4Es5AK1BW0g4B6Annj1pEsERpuEkKcdkuMLW0FSFFamwlRwkZ+kd8DHXPepb81DzU+DfHonJW2WxF1LZp8F2XAucSU02jcotPJ4++Tx071WvhfqB+VrC6pTqV662VyMXkuTleWpp4rHyJSo9AknO0bftSnqduxJYLl3ab3nhJQMOn7Y5xXfbkxZVsZUD8Qw4j5S62nKh2yMY6U/dpXRK0j3bdxw6tmRroNUXSI6Fx35m6M4g/UUBCQpPf6hVl6qQuFM03dGnlMuT32IE1JQlQebKVKAIIzkKyOOgUrPTIqzUFpDFvzCWWIYeQ5IZSAQEg8qT6Y6kd8VY03UFtu+q7DIt635lujNvR/iERllpEhZQEndjByAoZHTJGeacWmmyckHGcY/B2aIgybzdpN6vUhD67dLfjW9lpvYlnkpWo8/MSAB7c+tWCAM1XGiJC2PEDUltgul63FKJTqeojyFEhSQe2cE49qscVcejnn/kzaiiimSFa1tWtACTqTTV9e1Q5fLDKtqFrt3wu2Y2tRSpKyoY2norJBPbHQ0j69j3j9U03ctQQWYSGXXI+5qSHUl1YJT2GB8vfvV3VHX+ywL/a3bdc2A7Hc7dCk9lJPYjsalpMuM3E+ftYzbiymLEtiVIMlW1T2OEkkJAB7ZJrukW65W+E3C1Hpm4qabTy+G/imzj9xUMkZ68/+1Q+rUriaYkw1SRKSzNVHbfznzEoWQCT3OE8136S8YNS2+E3DegJvDUdAQlWFJdA7blAHPAxkjJx1NRGKaOjLmkp2umjlYZsEZzdbrkq3Oq4UnzSnP3S5xXS7MjMsrMjUYdABO1txpJV7ZAzmmVvxwsTuTcNNvh4ddpbXz35IB61B37Xzet5TVitlmZh2x4hcla0JLywghWARwkZTjjJOe1Nw82KOe+FE307Lh3CAZMJKwVKKXA6rcvcOxOffivTwxTNiXq+XKJp6ZPjSH/KakRvLGxSSSoArUng5HIPYVyafhvXCc9ZNIwXU7nlfETlI/sI543HPfHYfar00xYomm7JGtUAK8lhP1L+pajyVH3JyaUI92PNm4jFdoTJ9u1E4u5x4NhjwnbkgBE1l9CiMfKpTp/m2n5QAc88inyz29i02yLbooIYitJabycnakYFdnWitEqOZycuwpZ1xYZF2iQ5dtIFztshMiNkgBXZaDn+ZOR98UzUUCECIq7tyJtzVpJxIewhJada+KcSnj50kgY6kfMeKrJxh9rxIuL8y1PW1UtgOsMPJTkp4BPykjJKSa+jKTvELSK9QMxp9t2IvFvKlRlLJCXEn6m1ex7HsfYmpceHRrDK1NN+Co71OtkO5MMvOuMSXRlTrTpQEp55V2PI44NZdfjuJSRqhKEJHUOMgn78V5SIsW6XB1M2FJg3uOz/AIT6SlTZSchQB4Vz36YPvU7p7xmtTcQNak09mQgbVOw2WyFn1KVYwfyaiML4OjJm2u6tMWWY2mEPB5CHbjIXklQSt8qOccgcf6V13yPqJ6yrulvs8+2xYI3qek4aJTwCA2eo7/imRXjjHIW1ZNLuqdH0ZcAyM85CU0ha78SL9qr+5zEpgw21hfwjQI3KHTeTycdccD24q9i8mDzyapcDJAluTNOGRdGvJWWXA8ladowMjOOwIpi8N4WrWtJ2+3QrW1CAX5pnTlbkKbWSsbW0ncTggckYz/Tg03aImrL9b4VxePwCYplqjZx8SoFIAOOwzkirvbSlCQlIASBgAdhShHyXnyPckvCFfQOnZdgh3H9QXF+InT3Ja0Rc+WjcAABn2Gfyaax1rFZHWtDlZmiiigArWtq1oAKVfE++SdPaLnzYQ/vKgllpf/hqWdu78ZzTVURqyxsaj0/MtMlSkokIwFpGShXUH+tIZQ0W2TG5dsakw4cy2wFJd8t1ZT8SoJ53HBwMknofzVkRddvMMBCdMxWiBgIamDb/AOmP9qrbTVwurpVDlwkrbiOKjuyvNG4KTxyCee3IP9a7HbrPbdcQbHLUEqICkLSQoevWsd006PQWPDOKk7H+XrS0S2PKmaTkyEKyFIKIy08jn6ljI+4qvLvHgQNZ/qFgssiNbH4waWhKUkIdKuSEhRwnAT/rXVFuTz7qUOWuayFcFbiU7U/kGuO9X56128STbnSSsowtQ2p54JI9e1G+T4D2MUf1pvgsLwglGKq5aezvaiESGF4GQhxSiUqPUncDz6GrJzVI+EsnUpiTLpFhWsN3B8qMqStRWUp4CEpT+1JCupHJpzEjWL7jrEy52yNHGCZUNgl1IwflCVkpHY7jn7VpuSVM43Byk3FcD2DmilHRN7lzrnerTMfMz9Ndb8uYG0pDiVoCtqtvG8HOcAcYpuqjNquAoooNAATQelIc28XC7anutsgXr9N/TC22lpDTa1PKWjfuVuz8vIGBjoea6Yty1dsWl/8AQt7ZwClLp3jsSM/LnrjnFLckUscmrQgauuCbnrW53RaXfLtIMBtltB3Lx8ylEdTyrjtgZrx0GLLaGJtxvempEu6PSluNBaGl7EEggJ3KAB5OTwai9eXi82PVarhcrRGjpnNDeGJG5D60cFxPGUnBSMEdutd8We8+lpRgSW0rZ3kq2/Kc/TjOcms5NxdnXjhCcVF8UPadeQ220pg6afQRwA6tltIH3SVH/SobUmpP123PwJOlrctt5pSfMdmZUhRHCk4a6jg9RSsu8SxjbZJ6iexCR/8AKvWDcJkl1aXLXIjJCCQtxSfmPoBmp3zNFp8N1yQ8SXdtNs264SQ0yq0yGkpcaO7zmT8q0kehGP6fY19KMOJeaQ42coWkKB9iK+fbHAlau1nBsl0jGLCYBmPNpXv85KTwkkcAE8f19q+hEJCUhIAAAwAO1ax65OPNW+kZrI61isjrVGJmiiimAVrW1a0AFarUlCSpRwkDJJ7CtqVfEaetmwG2xj/fLs4ILIBwQFjC1D02o3HPsKQ+yjrfqWB/FV7QFJRElzXHY68/Lkk9/fANNgIIBHQ9D61Ja30rpeJpJIlxlM/BNeVDVHz5q3DwlOP3lRA6+/So6y+EF6bssBxnUTkCY43vkRlt+YhBPICcHggHnrzWLgp8o7ced4VslyHQZqFNmuOvbiqz2ZaG4Eb5pc1YJQF9kDHU+3/FO0HwhU+hCdR6imTUJXlTLCQyhY9CetWJaLRAssFuDa4rcaM39LbYwM+p9T7mqhj2u2Tn1XuR2xVFOWlnWWlJ1s0lLlWxmLJ83yJQSVuIbScnbkgZO7gEGpC9u2LSNrdsS5r0u4XfIWucpT7ikqG3evbyQBwEjlRGB3NTerFx9WahhW6LFQ9Hs8tL82epQAbWkE+Ug8/NnaVdgKg7W0/M1DcrjpGGm8z5ClBd4mK2RY4/a2ggfPgAZ2/1qmuTKMmo8jDZLm1Y7WzE0vpCeuKBuW4oNxi4cfUQtW4k47im+w3hi8wy+yhxpaFlt5h3AcZWOqVAEjP55BBpRhaV1jKSk3nVbUfLeFN2+Ing/wDUoc/0FNWmdPwdNWpFvt4cKAorcddVucdWeqlHuTTV+TJ7fBLVAX7UX6a+mHBt79xnFvzSwytCAhGcblKUQBk/k1P0t6j0ixeLlHuse4S7bcmGy0JEbad7ZIO1QUCCMjimJd8iLri4QZKY96n6Zlwbxb3EvIccZ8xDyE8qQp1okAYJwVcAj0zXWuOzfo/8WaSui401xnbhxX93dKf2vIPcZIyOnB5rrfsfiHb5IMK7Wq6xAoqU3LaLLik/y5SCM+/r2xUFbLdClSr3bXo8ux3C6RViRbHv8Nxwg5eZV0UOTnHpyKiV+TaDj0iH/hbVvinBhXedJtESK0HW2kNpXu3BW05HOQSnqFVy2SY8069ZLuPJusE+U62v94HRQ9eMH81bmg7sh6CmySYnwFxtraG3ouAEqTgAON44KDg/YgivfVmiLHq1pIukciQhO1qUydjqPse/2IIpyipKhYs0sctxWuK85DzUdlTz7iG20cqWo4AqXleEt5QsJtmr3kMJ4AkxwtY/IPNL2rvDBdnbtlyut3nXGEl8IuTiQB5CDwFpBJwkHr1x1rNYflnW9aq4Rv4SXyLO8T5iwSUvwi1GVnH0lJPB555NXz3qsbrY7fZ9Pxp+n4jTTtnImRltJ3KWkcrTn929BUDn1BqxbdMZuEGPMiqCmJDSXG1DkFJGRWsWq4OLImpW/J01kdaxWR1pmZmiiimAVrW1a0ABqudTTINq16q46ikIjx27eE21bqjs3bj52P8ANjy/fB471Y1KPidZkXbSzzwjiRJtyhNYRg5UW/mKRj+ZII/NJq0UnTsVZk2PE1jadS3OG/KszzCGIb23/ubq1fUtsjIyNoz2/pVrgg8g1TOrLk9fxo+ZamZMu0SpJefjRijzFuIAWlByccbV55xwfanHUGslDSDd6soSlwuhtbUhGS0rOFIUAeFA8dajcowtm8cMs2dY4dsdsijPfNV5b9W3bUN1jwbH8KhpphCpsh5sqG4jnanI75H/AO59E6sun6lqSMfhyi2sKWxhs5JHrzzUrNF9G8vTc8W06tK2r6t0cn8D6geefs8i5Q0aaefcdcU0lQlupWorU2okbQCVEEjnAqxIkZiJGbjRWkssNJCUNoGAkDsKr6Pr2Y/pKbJUhpq7RkJWEqQdjiFKGFgZzjB9a8tS62u9uuUONGchtNPQm31reaUrClbs9D04FS9RBKy16VqZ5Pbrnnz8U/7LM4oyPWqwOuby1YH56DCmqEhLPmMNrCGRtKiVDv2rt09qXUF2dkxWnLRJd8oqZkMu8JVxgKRndjrzTWeLdEz9Mzwg5uqX1LCoyKrJjUWsntRv2FC7X8WyncSWlbTwD1z/AJhXVF1vJiannW6/SIbMeO2AFhBGXNqTjOemSe1Hvw8lS9Kzrqnxu4d8FhHHeofVGno2ooHkPFTMlo+ZFlI+thwdFJP+470ksa5vDmlblc/7r50eWhpo+WdpSfUZ6142rWmobrJYixbhaDKf+llTC8g4yQTn2NL8RC6+SvyjUpSk6W10/wDlk9piwalbv7d11NLtqzGiuRmEwULBcCyglSyrofkHAHU07DHrVaM6g1k7qJyxJXa/i0tlwqLatvQHrn3rtg6uuTWprnb7sI5j2+Ip5fkoIJUAgnnPT5jVLNB8ET9Mzrpput3D8D9keoqL1PcIFrsU2ZdW/NhNNKLzewK3pIxjB656UmW3Ums7pGbulvtkN+E48UCOFYWAOp3EgYzxn/SpHxIuEd+xO2FyDLlzrjFWpEeMlKlNBIBK1EkAAKKR15J4qoZFPo59TpZ6dqM2m/o7r/Ys6Ols6Zsql3pK7VbZktRt8eStTnw7RGQlasfLnk8nvjrTb4aMFi2TvhXEqsy5i12wAfS0fqx/l37se3tikg3GXdNA2GzXJIeut/CWEBvqlrdkvEeyACfc/eretsNm3QY8GKjYxHaS02n0SkYFOPyZZHwonTWR1rFZHWqMjNFFFMArWtqxigDB4FJszU1wuwks6bgsLjpLjJnzHdrZWMpwhCQSvBByTtHHGacyOKU7h4eafnylSHGJDJWsuLajylttqWTkqKUnGT3PekNNXyI0P4/Ruik2hIZN3ckliG6n/DcW8s4UnA/aCcjHb0psueiT/BcfT9teQHG1Jccee6ur6qUrHUk1MwNGafgS0S49qZ89tW9pxeVlo4x8u4nb07d6nyPapcE00/JrDPLHOM4droR16Negu2ibYVMRpkNsNyQchEgY+bPrznr6+1ap0hP/AFDUMkvsAXNlSGxySknuaesUYqXhidH5jqPLv+e7/kr676AXN09b47TrTVyisBlboztcR/Ke+M8ii76Nu795gXGBJiJXFiNs4eBUCpO7PHpzVggUYpPBBlR9U1Ma56vx89iNI09qeZb1tuXaPEkJcCm/hEFKFpxyFjv2rXT+jZ8bUYvd0lRw6hG0NRG9iVnGMq9f+cU97aMU/ZjafwT+YZtjgqSfdJClE0zKY13Mv6nWTHfb2hsZ3D5Uj7ftrwY0co6uuV2mCK/GlJIbbWjcUnCcHnjsadCPagCj2Y197J/H5+af7VH7IrdnQVxb01cbYZEYOSZSHkEZwEjsak7BY9SWx2E08/bFQ4+1KtjJ8wpAx9XrTrtoxSWCCaaNMnqefJFxnTTd9fShSjablN67evynGvh3GigI53A4H/FeDOkHlatutzlONKhTo6mS2M7hkIHP/lNOmOc0FOaftR/sz/H51yn+3b9iuImjNSQ47dtiX9LNvbe8xK2UFLgz1HB9z+TXb4jWx6LDj6nt76kTbMjLuRn4iNkeYhXvgZB9R75D1ivOQw3IZWy82lxpxJStChkKBGCDVQxqK4Iz6vLqGnOr+ir7srV9mdP1Lab7p0QjGhxlp3vn5HkubSAjAOAB+73wM802WPUq5dxNqusP4K5BsupSlzzGn0A4KkKwDxkZBAIz3614P+HumHWFMotaGEqHHw7im9v2weK6dP6NtFglLlQ233JC2w15sl9TykIH7UlR+Ufb29KaTRjKSk78jAKyOtAFGKogzRRRQAUUUUAFFFFABRRRQAUUUUAFFFFABRRRQAUUUUAFFFFABRRRQAUUUUAFFFFABRRRQAUUUUAf/9k="/>
          <p:cNvSpPr>
            <a:spLocks noChangeAspect="1" noChangeArrowheads="1"/>
          </p:cNvSpPr>
          <p:nvPr/>
        </p:nvSpPr>
        <p:spPr bwMode="auto">
          <a:xfrm>
            <a:off x="63500" y="-569913"/>
            <a:ext cx="1743075" cy="11620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2052" name="AutoShape 4" descr="data:image/jpg;base64,/9j/4AAQSkZJRgABAQAAAQABAAD/2wBDAAkGBwgHBgkIBwgKCgkLDRYPDQwMDRsUFRAWIB0iIiAdHx8kKDQsJCYxJx8fLT0tMTU3Ojo6Iys/RD84QzQ5Ojf/2wBDAQoKCg0MDRoPDxo3JR8lNzc3Nzc3Nzc3Nzc3Nzc3Nzc3Nzc3Nzc3Nzc3Nzc3Nzc3Nzc3Nzc3Nzc3Nzc3Nzc3Nzf/wAARCACDAMYDASIAAhEBAxEB/8QAHAAAAgIDAQEAAAAAAAAAAAAAAAYFBwECBAMI/8QAPhAAAQMDAwIEBQIDBwEJAAAAAQIDBAAFEQYSITFBBxNRYRQiMnGBFUIWUpEjJDNiobHRciU0U5KzwcLh8P/EABkBAAMBAQEAAAAAAAAAAAAAAAABAgMEBf/EACsRAAICAQQBAwIGAwAAAAAAAAABAhEDBBIhMUEFE1FhgRQVIkKxwTJxkf/aAAwDAQACEQMRAD8AvGiitaANqK0KsVhDiXBuQQR6g5FAHpWCRiojU2oYGmbWufcnMJHytNJ5ceX2Qgd1GqpvWutUXVBfalMaat2f3ALfUM/uKuE544HNJtIqMJS6RdtGQK+eIhF3U69/El1nFK8LUJq0gH7JwB+K9loFq2yk364wlpOEOLnqIz6YUSDUe5E3WlyNWfQIOazVUaZ8RJtslN2/WKm3IzitrF3QAhHsHR0T/wBQ45+9WolQUkKScg9CO9WnZzuLi6ZvRWtFMRtRWtFAG1Fa1H368wbBa37jdH0sxmRkk9SewA7k+lAEiSKKpG/a2v8AfG1PfGDTtnOMJ4+IcB6blHhOc9BzxUai2pcSFpul1WFDIX+oOHdnv1qHNI3hpsk+j6AyKAc187GfItUsx4WsbhDl7RhD8nzUj04X/tTpYPEe5wFMx9WRm3Y6iEm6RPpT/mcR2HuOKammTLDOPZa1FeEaSzLjtyIrzbzDqQptxtQUlYPQgjgity4kKCSoAnoCeTVGR6UVrk1kUAZooooAKTfEebdYEa2vW+e7AhfFbZ8plpK1NNlJ2qO4EBO7GTjjinE9KrjUL+okwrm7Pm3OGll1xKUwYLT7TjJPyn5kkn5TzyOc8YxQxrk0v+oVXL9O0xKcKZ0qWEy1M7kJcjJT5hUlXcLASkgdCVDPGakfC3a9Auk+Ellm0yZqvgGGk4ShCAG1KHYBSkFWAPU9+ITS8Bm32C0rgr/U5cpB8qdKSopaSoFRwOqE8AbRjJFQK75N0Pp64WdN6iOuxw75ceNb1rSyXMlKVubsI5VkDHbvUJ2zScKRrfbyvUuq5txkKAttrcXFhAngEHDjmffHX0rmgxLvqWc0bDZEyWW84uEsltlPB+kkZOcdU5rhsiLezPtOn58aRNSlnzVQYoGZbg5CTkgbeFE5POAPY/QVtcaegxnYzSmmXGkqQ2tBQUJIyAUn6SPTtSUbds1lleOOyP3KduWnr1pmAuZcoMUwk5U+9BJUWz/MpBAO3nkjOPtk1DXeRZ3ENsXHyny4NzbQQXFkeqQOfyKvy5bPgJHmoS4jylbkK6KGOhqtfBSHY0WpLzDK1XZ9rzluvRyna0pRAQ2ojlCSnBx359KHjV2gjq5qLi+RJtxgLjrtLqniNvEeY2UOBs9AAQCQPXmnPwx1Eu0QrlYLo84+bbHVMiKJypcbun3KTx9iOwqwb9YLdfoZj3KOhz+R0DDjSuykq6pP2qmNMuPRtcWWDcdqpKly4EhWceYhKSCfbOAfzTUdrJnkWWHK5RaunNVfq1xets2EYE9DCZKGi8lwOsqOAoEAcg8EY4PqMGpi3Xe23Qvfp06PJLC/LdDLgVsV6HHQ1R1tueoorUC4Mw1KjRYsi1PXRRGxDXmhPn4CirKQjJyMcHmm/wAM5ds+KuV6TNiRYLwbgwGFKSglpnI3kZ6kqP4qjFr4LPriTdreq5G2JmxzPCPMMYODzAnPXb1r3kSWIzKnpDzbTSeq1qCQPyap/UE1nT2rZT8WQxLVJeF3toSSsqd2+W6ydpKjvSr5eMD04oEuR3GuG3bymKzb3lQTOVb1TSsDDw4+VGMlOQU7sjnsRzVf6oubmq9Wy1rdUbRaXTHjs7vkceT9bhHfB4HXpkV66SNyOobSze4b1vIM+6+U+tBRIeUflAA5+ULJ5wc844pc0raJmr0wLPFkCE0+2uZOfR1SgrPCR3JJPfpUytqjXHtjLc/BzXa7aclz2m58svIZPDaUktbvU46+n496l37pbYFtTK89oRANrflYIPoEgd6suH4V6OixBH/R23+MF15SlLPvnPH4pJk+F1ssuvrKlLMqXYZji8xlfOhp1KSUhZPVJAP9ME1LxJmq1ck265YmO3u5SymZC0pJfiqG0PrjqVvSecAhJA/qa7tO6htlxT8ChkRFjKUx1kYUPQH+vFfRyUBCQEgADoBxSZrPw6smpmHnm4zcO6kbmprCQlW8dCsD6h0684/FN44tURHUzUrYu+EdyXbLlM0o+s/DhJlW7PZBP9ojPso5/Jr31rH36qkRJqkF2bEEizSCAFR32QSpAPHHIV7gqBOMYrk3G42qZbrhJT8PdbRP+Gl/2ZWAlXBVtGN2QQcA85p4Q9cNSXxi8xblb5qrSw4lMZ+I5HcSpwfuSSSnITgLx68GmnxyS4/r/T0Slx1wu8aYXNss2Rb/AC4yFLeTGDi1SFZCWEJUMKVuHOPUAYzmnTSirorT1uN+P/aRYSZPAHz4744z9uKrC+RGWX9OXq1SZ9qXJcKmrfGiB1XmOIySls5SheM7jjvn1y/aaVehcS3LkSJVv8gK86bHS06HCeg2hIIx1+UY465OGmTONDRRRRVGYV5qSkgpVyCMEHvXpWhoAqma3L0lPuVoh3Ifpce0vz4iFsBbkUpPCck/MAd2PbjPFeerYaY/hNGkKe+IkT5EWVJfJH9q4tSSTxxjoAPQCvSyyWXdW6xu96K25cU+SYrh3FqIhAUCE+iuvv8AmoS53uEvwpVp6al+FdHVkxYb7CmyEF/LYSSnarCSnOCSPbFQu2au9qI1ixWS8ayQxfbg/b1uMIVDeadSjKkk7kknpkEY+xq5WtWaaaf+ATfYPns4QUKkpKhjjkk8mqejWhrLb88JlywgAuLSCB7JHauTVBtbUdgXZTojrcxsaSMKPUZ4zgY7VEcq6OnJpm7m3Ra2vdbWW22WfETLZmXBxlTbcJlW9alKB6hPIHqaXPDG56X0vbH2VX+WEObHPLuTK2UskjBSkkAHn09KXLQi3iIldqSwGF92gAD9/wD7rs4I5wRQ81eAjorje4t+feoEKzPXdyQ2qE00XfNSoEKAGeD3qi7FBcly3LrqK0Ll25ptfxspKwkRXnleYtXXcdqSkZT0BNctytCHrpGEdKtjKHH0x0rw0Hcjaop6Ak55HoPSn7SutNLaa0Vam3pZXMkNlx2O0kuvOPEnfuA6HdnrjpirTUjnnB4uzyE7T2mbfLvVpnRxbPKUymGy5uackDkbOcbiMg7fuele+n9E3a52pKr9KiW5iY2VPwLbDQhWFklSFLVk855x07HvUEXmZ2jW9SKKJkxq5NXR5hlPEdSVpC0BB6YQFZz1PNXJClMzorUuK4lxh9CXG1pOQpJGQRRFIWST4Iy96diXi1M29xx9kR1Icjutr+ZtaPpVzwrHocg0jXSHP0ZcYt3uyrbOtinPh3piYSWX4oXjasqHBBVwenUVadK3iVLba0hMiHl65AQmEBO4qU5xkDvhO5X4qmkyE2nwJ9wi6Z8xcy7yGbtcJDnnw2w7lbralYbaaTnG0jCTjg8k1E6Bfd0rrARL3BFsS6pxpDKnErDDbqt7OVA4xuSpH3I6VOSLjbNG6ps61yGvgzDMR5peXFxG2kEocTwSkHO1XrkHtUZ4kXfT+qHbE5aJTcx2T5zDwbHSOUhSt4IykhQSRnHOamPVms3cttDd4rain2CztO2q4Rocv5nQJKMpfSkcoSem/kEDvzUcfFOJFsFskSmHJV0dLSZjEeO4Es5AK1BW0g4B6Annj1pEsERpuEkKcdkuMLW0FSFFamwlRwkZ+kd8DHXPepb81DzU+DfHonJW2WxF1LZp8F2XAucSU02jcotPJ4++Tx071WvhfqB+VrC6pTqV662VyMXkuTleWpp4rHyJSo9AknO0bftSnqduxJYLl3ab3nhJQMOn7Y5xXfbkxZVsZUD8Qw4j5S62nKh2yMY6U/dpXRK0j3bdxw6tmRroNUXSI6Fx35m6M4g/UUBCQpPf6hVl6qQuFM03dGnlMuT32IE1JQlQebKVKAIIzkKyOOgUrPTIqzUFpDFvzCWWIYeQ5IZSAQEg8qT6Y6kd8VY03UFtu+q7DIt635lujNvR/iERllpEhZQEndjByAoZHTJGeacWmmyckHGcY/B2aIgybzdpN6vUhD67dLfjW9lpvYlnkpWo8/MSAB7c+tWCAM1XGiJC2PEDUltgul63FKJTqeojyFEhSQe2cE49qscVcejnn/kzaiiimSFa1tWtACTqTTV9e1Q5fLDKtqFrt3wu2Y2tRSpKyoY2norJBPbHQ0j69j3j9U03ctQQWYSGXXI+5qSHUl1YJT2GB8vfvV3VHX+ywL/a3bdc2A7Hc7dCk9lJPYjsalpMuM3E+ftYzbiymLEtiVIMlW1T2OEkkJAB7ZJrukW65W+E3C1Hpm4qabTy+G/imzj9xUMkZ68/+1Q+rUriaYkw1SRKSzNVHbfznzEoWQCT3OE8136S8YNS2+E3DegJvDUdAQlWFJdA7blAHPAxkjJx1NRGKaOjLmkp2umjlYZsEZzdbrkq3Oq4UnzSnP3S5xXS7MjMsrMjUYdABO1txpJV7ZAzmmVvxwsTuTcNNvh4ddpbXz35IB61B37Xzet5TVitlmZh2x4hcla0JLywghWARwkZTjjJOe1Nw82KOe+FE307Lh3CAZMJKwVKKXA6rcvcOxOffivTwxTNiXq+XKJp6ZPjSH/KakRvLGxSSSoArUng5HIPYVyafhvXCc9ZNIwXU7nlfETlI/sI543HPfHYfar00xYomm7JGtUAK8lhP1L+pajyVH3JyaUI92PNm4jFdoTJ9u1E4u5x4NhjwnbkgBE1l9CiMfKpTp/m2n5QAc88inyz29i02yLbooIYitJabycnakYFdnWitEqOZycuwpZ1xYZF2iQ5dtIFztshMiNkgBXZaDn+ZOR98UzUUCECIq7tyJtzVpJxIewhJada+KcSnj50kgY6kfMeKrJxh9rxIuL8y1PW1UtgOsMPJTkp4BPykjJKSa+jKTvELSK9QMxp9t2IvFvKlRlLJCXEn6m1ex7HsfYmpceHRrDK1NN+Co71OtkO5MMvOuMSXRlTrTpQEp55V2PI44NZdfjuJSRqhKEJHUOMgn78V5SIsW6XB1M2FJg3uOz/AIT6SlTZSchQB4Vz36YPvU7p7xmtTcQNak09mQgbVOw2WyFn1KVYwfyaiML4OjJm2u6tMWWY2mEPB5CHbjIXklQSt8qOccgcf6V13yPqJ6yrulvs8+2xYI3qek4aJTwCA2eo7/imRXjjHIW1ZNLuqdH0ZcAyM85CU0ha78SL9qr+5zEpgw21hfwjQI3KHTeTycdccD24q9i8mDzyapcDJAluTNOGRdGvJWWXA8ladowMjOOwIpi8N4WrWtJ2+3QrW1CAX5pnTlbkKbWSsbW0ncTggckYz/Tg03aImrL9b4VxePwCYplqjZx8SoFIAOOwzkirvbSlCQlIASBgAdhShHyXnyPckvCFfQOnZdgh3H9QXF+InT3Ja0Rc+WjcAABn2Gfyaax1rFZHWtDlZmiiigArWtq1oAKVfE++SdPaLnzYQ/vKgllpf/hqWdu78ZzTVURqyxsaj0/MtMlSkokIwFpGShXUH+tIZQ0W2TG5dsakw4cy2wFJd8t1ZT8SoJ53HBwMknofzVkRddvMMBCdMxWiBgIamDb/AOmP9qrbTVwurpVDlwkrbiOKjuyvNG4KTxyCee3IP9a7HbrPbdcQbHLUEqICkLSQoevWsd006PQWPDOKk7H+XrS0S2PKmaTkyEKyFIKIy08jn6ljI+4qvLvHgQNZ/qFgssiNbH4waWhKUkIdKuSEhRwnAT/rXVFuTz7qUOWuayFcFbiU7U/kGuO9X56128STbnSSsowtQ2p54JI9e1G+T4D2MUf1pvgsLwglGKq5aezvaiESGF4GQhxSiUqPUncDz6GrJzVI+EsnUpiTLpFhWsN3B8qMqStRWUp4CEpT+1JCupHJpzEjWL7jrEy52yNHGCZUNgl1IwflCVkpHY7jn7VpuSVM43Byk3FcD2DmilHRN7lzrnerTMfMz9Ndb8uYG0pDiVoCtqtvG8HOcAcYpuqjNquAoooNAATQelIc28XC7anutsgXr9N/TC22lpDTa1PKWjfuVuz8vIGBjoea6Yty1dsWl/8AQt7ZwClLp3jsSM/LnrjnFLckUscmrQgauuCbnrW53RaXfLtIMBtltB3Lx8ylEdTyrjtgZrx0GLLaGJtxvempEu6PSluNBaGl7EEggJ3KAB5OTwai9eXi82PVarhcrRGjpnNDeGJG5D60cFxPGUnBSMEdutd8We8+lpRgSW0rZ3kq2/Kc/TjOcms5NxdnXjhCcVF8UPadeQ220pg6afQRwA6tltIH3SVH/SobUmpP123PwJOlrctt5pSfMdmZUhRHCk4a6jg9RSsu8SxjbZJ6iexCR/8AKvWDcJkl1aXLXIjJCCQtxSfmPoBmp3zNFp8N1yQ8SXdtNs264SQ0yq0yGkpcaO7zmT8q0kehGP6fY19KMOJeaQ42coWkKB9iK+fbHAlau1nBsl0jGLCYBmPNpXv85KTwkkcAE8f19q+hEJCUhIAAAwAO1ax65OPNW+kZrI61isjrVGJmiiimAVrW1a0AFarUlCSpRwkDJJ7CtqVfEaetmwG2xj/fLs4ILIBwQFjC1D02o3HPsKQ+yjrfqWB/FV7QFJRElzXHY68/Lkk9/fANNgIIBHQ9D61Ja30rpeJpJIlxlM/BNeVDVHz5q3DwlOP3lRA6+/So6y+EF6bssBxnUTkCY43vkRlt+YhBPICcHggHnrzWLgp8o7ced4VslyHQZqFNmuOvbiqz2ZaG4Eb5pc1YJQF9kDHU+3/FO0HwhU+hCdR6imTUJXlTLCQyhY9CetWJaLRAssFuDa4rcaM39LbYwM+p9T7mqhj2u2Tn1XuR2xVFOWlnWWlJ1s0lLlWxmLJ83yJQSVuIbScnbkgZO7gEGpC9u2LSNrdsS5r0u4XfIWucpT7ikqG3evbyQBwEjlRGB3NTerFx9WahhW6LFQ9Hs8tL82epQAbWkE+Ug8/NnaVdgKg7W0/M1DcrjpGGm8z5ClBd4mK2RY4/a2ggfPgAZ2/1qmuTKMmo8jDZLm1Y7WzE0vpCeuKBuW4oNxi4cfUQtW4k47im+w3hi8wy+yhxpaFlt5h3AcZWOqVAEjP55BBpRhaV1jKSk3nVbUfLeFN2+Ing/wDUoc/0FNWmdPwdNWpFvt4cKAorcddVucdWeqlHuTTV+TJ7fBLVAX7UX6a+mHBt79xnFvzSwytCAhGcblKUQBk/k1P0t6j0ixeLlHuse4S7bcmGy0JEbad7ZIO1QUCCMjimJd8iLri4QZKY96n6Zlwbxb3EvIccZ8xDyE8qQp1okAYJwVcAj0zXWuOzfo/8WaSui401xnbhxX93dKf2vIPcZIyOnB5rrfsfiHb5IMK7Wq6xAoqU3LaLLik/y5SCM+/r2xUFbLdClSr3bXo8ux3C6RViRbHv8Nxwg5eZV0UOTnHpyKiV+TaDj0iH/hbVvinBhXedJtESK0HW2kNpXu3BW05HOQSnqFVy2SY8069ZLuPJusE+U62v94HRQ9eMH81bmg7sh6CmySYnwFxtraG3ouAEqTgAON44KDg/YgivfVmiLHq1pIukciQhO1qUydjqPse/2IIpyipKhYs0sctxWuK85DzUdlTz7iG20cqWo4AqXleEt5QsJtmr3kMJ4AkxwtY/IPNL2rvDBdnbtlyut3nXGEl8IuTiQB5CDwFpBJwkHr1x1rNYflnW9aq4Rv4SXyLO8T5iwSUvwi1GVnH0lJPB555NXz3qsbrY7fZ9Pxp+n4jTTtnImRltJ3KWkcrTn929BUDn1BqxbdMZuEGPMiqCmJDSXG1DkFJGRWsWq4OLImpW/J01kdaxWR1pmZmiiimAVrW1a0ABqudTTINq16q46ikIjx27eE21bqjs3bj52P8ANjy/fB471Y1KPidZkXbSzzwjiRJtyhNYRg5UW/mKRj+ZII/NJq0UnTsVZk2PE1jadS3OG/KszzCGIb23/ubq1fUtsjIyNoz2/pVrgg8g1TOrLk9fxo+ZamZMu0SpJefjRijzFuIAWlByccbV55xwfanHUGslDSDd6soSlwuhtbUhGS0rOFIUAeFA8dajcowtm8cMs2dY4dsdsijPfNV5b9W3bUN1jwbH8KhpphCpsh5sqG4jnanI75H/AO59E6sun6lqSMfhyi2sKWxhs5JHrzzUrNF9G8vTc8W06tK2r6t0cn8D6geefs8i5Q0aaefcdcU0lQlupWorU2okbQCVEEjnAqxIkZiJGbjRWkssNJCUNoGAkDsKr6Pr2Y/pKbJUhpq7RkJWEqQdjiFKGFgZzjB9a8tS62u9uuUONGchtNPQm31reaUrClbs9D04FS9RBKy16VqZ5Pbrnnz8U/7LM4oyPWqwOuby1YH56DCmqEhLPmMNrCGRtKiVDv2rt09qXUF2dkxWnLRJd8oqZkMu8JVxgKRndjrzTWeLdEz9Mzwg5uqX1LCoyKrJjUWsntRv2FC7X8WyncSWlbTwD1z/AJhXVF1vJiannW6/SIbMeO2AFhBGXNqTjOemSe1Hvw8lS9Kzrqnxu4d8FhHHeofVGno2ooHkPFTMlo+ZFlI+thwdFJP+470ksa5vDmlblc/7r50eWhpo+WdpSfUZ6142rWmobrJYixbhaDKf+llTC8g4yQTn2NL8RC6+SvyjUpSk6W10/wDlk9piwalbv7d11NLtqzGiuRmEwULBcCyglSyrofkHAHU07DHrVaM6g1k7qJyxJXa/i0tlwqLatvQHrn3rtg6uuTWprnb7sI5j2+Ip5fkoIJUAgnnPT5jVLNB8ET9Mzrpput3D8D9keoqL1PcIFrsU2ZdW/NhNNKLzewK3pIxjB656UmW3Ums7pGbulvtkN+E48UCOFYWAOp3EgYzxn/SpHxIuEd+xO2FyDLlzrjFWpEeMlKlNBIBK1EkAAKKR15J4qoZFPo59TpZ6dqM2m/o7r/Ys6Ols6Zsql3pK7VbZktRt8eStTnw7RGQlasfLnk8nvjrTb4aMFi2TvhXEqsy5i12wAfS0fqx/l37se3tikg3GXdNA2GzXJIeut/CWEBvqlrdkvEeyACfc/eretsNm3QY8GKjYxHaS02n0SkYFOPyZZHwonTWR1rFZHWqMjNFFFMArWtqxigDB4FJszU1wuwks6bgsLjpLjJnzHdrZWMpwhCQSvBByTtHHGacyOKU7h4eafnylSHGJDJWsuLajylttqWTkqKUnGT3PekNNXyI0P4/Ruik2hIZN3ckliG6n/DcW8s4UnA/aCcjHb0psueiT/BcfT9teQHG1Jccee6ur6qUrHUk1MwNGafgS0S49qZ89tW9pxeVlo4x8u4nb07d6nyPapcE00/JrDPLHOM4droR16Negu2ibYVMRpkNsNyQchEgY+bPrznr6+1ap0hP/AFDUMkvsAXNlSGxySknuaesUYqXhidH5jqPLv+e7/kr676AXN09b47TrTVyisBlboztcR/Ke+M8ii76Nu795gXGBJiJXFiNs4eBUCpO7PHpzVggUYpPBBlR9U1Ma56vx89iNI09qeZb1tuXaPEkJcCm/hEFKFpxyFjv2rXT+jZ8bUYvd0lRw6hG0NRG9iVnGMq9f+cU97aMU/ZjafwT+YZtjgqSfdJClE0zKY13Mv6nWTHfb2hsZ3D5Uj7ftrwY0co6uuV2mCK/GlJIbbWjcUnCcHnjsadCPagCj2Y197J/H5+af7VH7IrdnQVxb01cbYZEYOSZSHkEZwEjsak7BY9SWx2E08/bFQ4+1KtjJ8wpAx9XrTrtoxSWCCaaNMnqefJFxnTTd9fShSjablN67evynGvh3GigI53A4H/FeDOkHlatutzlONKhTo6mS2M7hkIHP/lNOmOc0FOaftR/sz/H51yn+3b9iuImjNSQ47dtiX9LNvbe8xK2UFLgz1HB9z+TXb4jWx6LDj6nt76kTbMjLuRn4iNkeYhXvgZB9R75D1ivOQw3IZWy82lxpxJStChkKBGCDVQxqK4Iz6vLqGnOr+ir7srV9mdP1Lab7p0QjGhxlp3vn5HkubSAjAOAB+73wM802WPUq5dxNqusP4K5BsupSlzzGn0A4KkKwDxkZBAIz3614P+HumHWFMotaGEqHHw7im9v2weK6dP6NtFglLlQ233JC2w15sl9TykIH7UlR+Ufb29KaTRjKSk78jAKyOtAFGKogzRRRQAUUUUAFFFFABRRRQAUUUUAFFFFABRRRQAUUUUAFFFFABRRRQAUUUUAFFFFABRRRQAUUUUAf/9k="/>
          <p:cNvSpPr>
            <a:spLocks noChangeAspect="1" noChangeArrowheads="1"/>
          </p:cNvSpPr>
          <p:nvPr/>
        </p:nvSpPr>
        <p:spPr bwMode="auto">
          <a:xfrm>
            <a:off x="63500" y="-569913"/>
            <a:ext cx="1743075" cy="11620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2054" name="AutoShape 6" descr="data:image/jpg;base64,/9j/4AAQSkZJRgABAQAAAQABAAD/2wBDAAkGBwgHBgkIBwgKCgkLDRYPDQwMDRsUFRAWIB0iIiAdHx8kKDQsJCYxJx8fLT0tMTU3Ojo6Iys/RD84QzQ5Ojf/2wBDAQoKCg0MDRoPDxo3JR8lNzc3Nzc3Nzc3Nzc3Nzc3Nzc3Nzc3Nzc3Nzc3Nzc3Nzc3Nzc3Nzc3Nzc3Nzc3Nzc3Nzf/wAARCACDAMYDASIAAhEBAxEB/8QAHAAAAgIDAQEAAAAAAAAAAAAAAAYFBwECBAMI/8QAPhAAAQMDAwIEBQIDBwEJAAAAAQIDBAAFEQYSITFBBxNRYRQiMnGBFUIWUpEjJDNiobHRciU0U5KzwcLh8P/EABkBAAMBAQEAAAAAAAAAAAAAAAABAgMEBf/EACsRAAICAQQBAwIGAwAAAAAAAAABAhEDBBIhMUEFE1FhgRQVIkKxwTJxkf/aAAwDAQACEQMRAD8AvGiitaANqK0KsVhDiXBuQQR6g5FAHpWCRiojU2oYGmbWufcnMJHytNJ5ceX2Qgd1GqpvWutUXVBfalMaat2f3ALfUM/uKuE544HNJtIqMJS6RdtGQK+eIhF3U69/El1nFK8LUJq0gH7JwB+K9loFq2yk364wlpOEOLnqIz6YUSDUe5E3WlyNWfQIOazVUaZ8RJtslN2/WKm3IzitrF3QAhHsHR0T/wBQ45+9WolQUkKScg9CO9WnZzuLi6ZvRWtFMRtRWtFAG1Fa1H368wbBa37jdH0sxmRkk9SewA7k+lAEiSKKpG/a2v8AfG1PfGDTtnOMJ4+IcB6blHhOc9BzxUai2pcSFpul1WFDIX+oOHdnv1qHNI3hpsk+j6AyKAc187GfItUsx4WsbhDl7RhD8nzUj04X/tTpYPEe5wFMx9WRm3Y6iEm6RPpT/mcR2HuOKammTLDOPZa1FeEaSzLjtyIrzbzDqQptxtQUlYPQgjgity4kKCSoAnoCeTVGR6UVrk1kUAZooooAKTfEebdYEa2vW+e7AhfFbZ8plpK1NNlJ2qO4EBO7GTjjinE9KrjUL+okwrm7Pm3OGll1xKUwYLT7TjJPyn5kkn5TzyOc8YxQxrk0v+oVXL9O0xKcKZ0qWEy1M7kJcjJT5hUlXcLASkgdCVDPGakfC3a9Auk+Ellm0yZqvgGGk4ShCAG1KHYBSkFWAPU9+ITS8Bm32C0rgr/U5cpB8qdKSopaSoFRwOqE8AbRjJFQK75N0Pp64WdN6iOuxw75ceNb1rSyXMlKVubsI5VkDHbvUJ2zScKRrfbyvUuq5txkKAttrcXFhAngEHDjmffHX0rmgxLvqWc0bDZEyWW84uEsltlPB+kkZOcdU5rhsiLezPtOn58aRNSlnzVQYoGZbg5CTkgbeFE5POAPY/QVtcaegxnYzSmmXGkqQ2tBQUJIyAUn6SPTtSUbds1lleOOyP3KduWnr1pmAuZcoMUwk5U+9BJUWz/MpBAO3nkjOPtk1DXeRZ3ENsXHyny4NzbQQXFkeqQOfyKvy5bPgJHmoS4jylbkK6KGOhqtfBSHY0WpLzDK1XZ9rzluvRyna0pRAQ2ojlCSnBx359KHjV2gjq5qLi+RJtxgLjrtLqniNvEeY2UOBs9AAQCQPXmnPwx1Eu0QrlYLo84+bbHVMiKJypcbun3KTx9iOwqwb9YLdfoZj3KOhz+R0DDjSuykq6pP2qmNMuPRtcWWDcdqpKly4EhWceYhKSCfbOAfzTUdrJnkWWHK5RaunNVfq1xets2EYE9DCZKGi8lwOsqOAoEAcg8EY4PqMGpi3Xe23Qvfp06PJLC/LdDLgVsV6HHQ1R1tueoorUC4Mw1KjRYsi1PXRRGxDXmhPn4CirKQjJyMcHmm/wAM5ds+KuV6TNiRYLwbgwGFKSglpnI3kZ6kqP4qjFr4LPriTdreq5G2JmxzPCPMMYODzAnPXb1r3kSWIzKnpDzbTSeq1qCQPyap/UE1nT2rZT8WQxLVJeF3toSSsqd2+W6ydpKjvSr5eMD04oEuR3GuG3bymKzb3lQTOVb1TSsDDw4+VGMlOQU7sjnsRzVf6oubmq9Wy1rdUbRaXTHjs7vkceT9bhHfB4HXpkV66SNyOobSze4b1vIM+6+U+tBRIeUflAA5+ULJ5wc844pc0raJmr0wLPFkCE0+2uZOfR1SgrPCR3JJPfpUytqjXHtjLc/BzXa7aclz2m58svIZPDaUktbvU46+n496l37pbYFtTK89oRANrflYIPoEgd6suH4V6OixBH/R23+MF15SlLPvnPH4pJk+F1ssuvrKlLMqXYZji8xlfOhp1KSUhZPVJAP9ME1LxJmq1ck265YmO3u5SymZC0pJfiqG0PrjqVvSecAhJA/qa7tO6htlxT8ChkRFjKUx1kYUPQH+vFfRyUBCQEgADoBxSZrPw6smpmHnm4zcO6kbmprCQlW8dCsD6h0684/FN44tURHUzUrYu+EdyXbLlM0o+s/DhJlW7PZBP9ojPso5/Jr31rH36qkRJqkF2bEEizSCAFR32QSpAPHHIV7gqBOMYrk3G42qZbrhJT8PdbRP+Gl/2ZWAlXBVtGN2QQcA85p4Q9cNSXxi8xblb5qrSw4lMZ+I5HcSpwfuSSSnITgLx68GmnxyS4/r/T0Slx1wu8aYXNss2Rb/AC4yFLeTGDi1SFZCWEJUMKVuHOPUAYzmnTSirorT1uN+P/aRYSZPAHz4744z9uKrC+RGWX9OXq1SZ9qXJcKmrfGiB1XmOIySls5SheM7jjvn1y/aaVehcS3LkSJVv8gK86bHS06HCeg2hIIx1+UY465OGmTONDRRRRVGYV5qSkgpVyCMEHvXpWhoAqma3L0lPuVoh3Ifpce0vz4iFsBbkUpPCck/MAd2PbjPFeerYaY/hNGkKe+IkT5EWVJfJH9q4tSSTxxjoAPQCvSyyWXdW6xu96K25cU+SYrh3FqIhAUCE+iuvv8AmoS53uEvwpVp6al+FdHVkxYb7CmyEF/LYSSnarCSnOCSPbFQu2au9qI1ixWS8ayQxfbg/b1uMIVDeadSjKkk7kknpkEY+xq5WtWaaaf+ATfYPns4QUKkpKhjjkk8mqejWhrLb88JlywgAuLSCB7JHauTVBtbUdgXZTojrcxsaSMKPUZ4zgY7VEcq6OnJpm7m3Ra2vdbWW22WfETLZmXBxlTbcJlW9alKB6hPIHqaXPDG56X0vbH2VX+WEObHPLuTK2UskjBSkkAHn09KXLQi3iIldqSwGF92gAD9/wD7rs4I5wRQ81eAjorje4t+feoEKzPXdyQ2qE00XfNSoEKAGeD3qi7FBcly3LrqK0Ll25ptfxspKwkRXnleYtXXcdqSkZT0BNctytCHrpGEdKtjKHH0x0rw0Hcjaop6Ak55HoPSn7SutNLaa0Vam3pZXMkNlx2O0kuvOPEnfuA6HdnrjpirTUjnnB4uzyE7T2mbfLvVpnRxbPKUymGy5uackDkbOcbiMg7fuele+n9E3a52pKr9KiW5iY2VPwLbDQhWFklSFLVk855x07HvUEXmZ2jW9SKKJkxq5NXR5hlPEdSVpC0BB6YQFZz1PNXJClMzorUuK4lxh9CXG1pOQpJGQRRFIWST4Iy96diXi1M29xx9kR1Icjutr+ZtaPpVzwrHocg0jXSHP0ZcYt3uyrbOtinPh3piYSWX4oXjasqHBBVwenUVadK3iVLba0hMiHl65AQmEBO4qU5xkDvhO5X4qmkyE2nwJ9wi6Z8xcy7yGbtcJDnnw2w7lbralYbaaTnG0jCTjg8k1E6Bfd0rrARL3BFsS6pxpDKnErDDbqt7OVA4xuSpH3I6VOSLjbNG6ps61yGvgzDMR5peXFxG2kEocTwSkHO1XrkHtUZ4kXfT+qHbE5aJTcx2T5zDwbHSOUhSt4IykhQSRnHOamPVms3cttDd4rain2CztO2q4Rocv5nQJKMpfSkcoSem/kEDvzUcfFOJFsFskSmHJV0dLSZjEeO4Es5AK1BW0g4B6Annj1pEsERpuEkKcdkuMLW0FSFFamwlRwkZ+kd8DHXPepb81DzU+DfHonJW2WxF1LZp8F2XAucSU02jcotPJ4++Tx071WvhfqB+VrC6pTqV662VyMXkuTleWpp4rHyJSo9AknO0bftSnqduxJYLl3ab3nhJQMOn7Y5xXfbkxZVsZUD8Qw4j5S62nKh2yMY6U/dpXRK0j3bdxw6tmRroNUXSI6Fx35m6M4g/UUBCQpPf6hVl6qQuFM03dGnlMuT32IE1JQlQebKVKAIIzkKyOOgUrPTIqzUFpDFvzCWWIYeQ5IZSAQEg8qT6Y6kd8VY03UFtu+q7DIt635lujNvR/iERllpEhZQEndjByAoZHTJGeacWmmyckHGcY/B2aIgybzdpN6vUhD67dLfjW9lpvYlnkpWo8/MSAB7c+tWCAM1XGiJC2PEDUltgul63FKJTqeojyFEhSQe2cE49qscVcejnn/kzaiiimSFa1tWtACTqTTV9e1Q5fLDKtqFrt3wu2Y2tRSpKyoY2norJBPbHQ0j69j3j9U03ctQQWYSGXXI+5qSHUl1YJT2GB8vfvV3VHX+ywL/a3bdc2A7Hc7dCk9lJPYjsalpMuM3E+ftYzbiymLEtiVIMlW1T2OEkkJAB7ZJrukW65W+E3C1Hpm4qabTy+G/imzj9xUMkZ68/+1Q+rUriaYkw1SRKSzNVHbfznzEoWQCT3OE8136S8YNS2+E3DegJvDUdAQlWFJdA7blAHPAxkjJx1NRGKaOjLmkp2umjlYZsEZzdbrkq3Oq4UnzSnP3S5xXS7MjMsrMjUYdABO1txpJV7ZAzmmVvxwsTuTcNNvh4ddpbXz35IB61B37Xzet5TVitlmZh2x4hcla0JLywghWARwkZTjjJOe1Nw82KOe+FE307Lh3CAZMJKwVKKXA6rcvcOxOffivTwxTNiXq+XKJp6ZPjSH/KakRvLGxSSSoArUng5HIPYVyafhvXCc9ZNIwXU7nlfETlI/sI543HPfHYfar00xYomm7JGtUAK8lhP1L+pajyVH3JyaUI92PNm4jFdoTJ9u1E4u5x4NhjwnbkgBE1l9CiMfKpTp/m2n5QAc88inyz29i02yLbooIYitJabycnakYFdnWitEqOZycuwpZ1xYZF2iQ5dtIFztshMiNkgBXZaDn+ZOR98UzUUCECIq7tyJtzVpJxIewhJada+KcSnj50kgY6kfMeKrJxh9rxIuL8y1PW1UtgOsMPJTkp4BPykjJKSa+jKTvELSK9QMxp9t2IvFvKlRlLJCXEn6m1ex7HsfYmpceHRrDK1NN+Co71OtkO5MMvOuMSXRlTrTpQEp55V2PI44NZdfjuJSRqhKEJHUOMgn78V5SIsW6XB1M2FJg3uOz/AIT6SlTZSchQB4Vz36YPvU7p7xmtTcQNak09mQgbVOw2WyFn1KVYwfyaiML4OjJm2u6tMWWY2mEPB5CHbjIXklQSt8qOccgcf6V13yPqJ6yrulvs8+2xYI3qek4aJTwCA2eo7/imRXjjHIW1ZNLuqdH0ZcAyM85CU0ha78SL9qr+5zEpgw21hfwjQI3KHTeTycdccD24q9i8mDzyapcDJAluTNOGRdGvJWWXA8ladowMjOOwIpi8N4WrWtJ2+3QrW1CAX5pnTlbkKbWSsbW0ncTggckYz/Tg03aImrL9b4VxePwCYplqjZx8SoFIAOOwzkirvbSlCQlIASBgAdhShHyXnyPckvCFfQOnZdgh3H9QXF+InT3Ja0Rc+WjcAABn2Gfyaax1rFZHWtDlZmiiigArWtq1oAKVfE++SdPaLnzYQ/vKgllpf/hqWdu78ZzTVURqyxsaj0/MtMlSkokIwFpGShXUH+tIZQ0W2TG5dsakw4cy2wFJd8t1ZT8SoJ53HBwMknofzVkRddvMMBCdMxWiBgIamDb/AOmP9qrbTVwurpVDlwkrbiOKjuyvNG4KTxyCee3IP9a7HbrPbdcQbHLUEqICkLSQoevWsd006PQWPDOKk7H+XrS0S2PKmaTkyEKyFIKIy08jn6ljI+4qvLvHgQNZ/qFgssiNbH4waWhKUkIdKuSEhRwnAT/rXVFuTz7qUOWuayFcFbiU7U/kGuO9X56128STbnSSsowtQ2p54JI9e1G+T4D2MUf1pvgsLwglGKq5aezvaiESGF4GQhxSiUqPUncDz6GrJzVI+EsnUpiTLpFhWsN3B8qMqStRWUp4CEpT+1JCupHJpzEjWL7jrEy52yNHGCZUNgl1IwflCVkpHY7jn7VpuSVM43Byk3FcD2DmilHRN7lzrnerTMfMz9Ndb8uYG0pDiVoCtqtvG8HOcAcYpuqjNquAoooNAATQelIc28XC7anutsgXr9N/TC22lpDTa1PKWjfuVuz8vIGBjoea6Yty1dsWl/8AQt7ZwClLp3jsSM/LnrjnFLckUscmrQgauuCbnrW53RaXfLtIMBtltB3Lx8ylEdTyrjtgZrx0GLLaGJtxvempEu6PSluNBaGl7EEggJ3KAB5OTwai9eXi82PVarhcrRGjpnNDeGJG5D60cFxPGUnBSMEdutd8We8+lpRgSW0rZ3kq2/Kc/TjOcms5NxdnXjhCcVF8UPadeQ220pg6afQRwA6tltIH3SVH/SobUmpP123PwJOlrctt5pSfMdmZUhRHCk4a6jg9RSsu8SxjbZJ6iexCR/8AKvWDcJkl1aXLXIjJCCQtxSfmPoBmp3zNFp8N1yQ8SXdtNs264SQ0yq0yGkpcaO7zmT8q0kehGP6fY19KMOJeaQ42coWkKB9iK+fbHAlau1nBsl0jGLCYBmPNpXv85KTwkkcAE8f19q+hEJCUhIAAAwAO1ax65OPNW+kZrI61isjrVGJmiiimAVrW1a0AFarUlCSpRwkDJJ7CtqVfEaetmwG2xj/fLs4ILIBwQFjC1D02o3HPsKQ+yjrfqWB/FV7QFJRElzXHY68/Lkk9/fANNgIIBHQ9D61Ja30rpeJpJIlxlM/BNeVDVHz5q3DwlOP3lRA6+/So6y+EF6bssBxnUTkCY43vkRlt+YhBPICcHggHnrzWLgp8o7ced4VslyHQZqFNmuOvbiqz2ZaG4Eb5pc1YJQF9kDHU+3/FO0HwhU+hCdR6imTUJXlTLCQyhY9CetWJaLRAssFuDa4rcaM39LbYwM+p9T7mqhj2u2Tn1XuR2xVFOWlnWWlJ1s0lLlWxmLJ83yJQSVuIbScnbkgZO7gEGpC9u2LSNrdsS5r0u4XfIWucpT7ikqG3evbyQBwEjlRGB3NTerFx9WahhW6LFQ9Hs8tL82epQAbWkE+Ug8/NnaVdgKg7W0/M1DcrjpGGm8z5ClBd4mK2RY4/a2ggfPgAZ2/1qmuTKMmo8jDZLm1Y7WzE0vpCeuKBuW4oNxi4cfUQtW4k47im+w3hi8wy+yhxpaFlt5h3AcZWOqVAEjP55BBpRhaV1jKSk3nVbUfLeFN2+Ing/wDUoc/0FNWmdPwdNWpFvt4cKAorcddVucdWeqlHuTTV+TJ7fBLVAX7UX6a+mHBt79xnFvzSwytCAhGcblKUQBk/k1P0t6j0ixeLlHuse4S7bcmGy0JEbad7ZIO1QUCCMjimJd8iLri4QZKY96n6Zlwbxb3EvIccZ8xDyE8qQp1okAYJwVcAj0zXWuOzfo/8WaSui401xnbhxX93dKf2vIPcZIyOnB5rrfsfiHb5IMK7Wq6xAoqU3LaLLik/y5SCM+/r2xUFbLdClSr3bXo8ux3C6RViRbHv8Nxwg5eZV0UOTnHpyKiV+TaDj0iH/hbVvinBhXedJtESK0HW2kNpXu3BW05HOQSnqFVy2SY8069ZLuPJusE+U62v94HRQ9eMH81bmg7sh6CmySYnwFxtraG3ouAEqTgAON44KDg/YgivfVmiLHq1pIukciQhO1qUydjqPse/2IIpyipKhYs0sctxWuK85DzUdlTz7iG20cqWo4AqXleEt5QsJtmr3kMJ4AkxwtY/IPNL2rvDBdnbtlyut3nXGEl8IuTiQB5CDwFpBJwkHr1x1rNYflnW9aq4Rv4SXyLO8T5iwSUvwi1GVnH0lJPB555NXz3qsbrY7fZ9Pxp+n4jTTtnImRltJ3KWkcrTn929BUDn1BqxbdMZuEGPMiqCmJDSXG1DkFJGRWsWq4OLImpW/J01kdaxWR1pmZmiiimAVrW1a0ABqudTTINq16q46ikIjx27eE21bqjs3bj52P8ANjy/fB471Y1KPidZkXbSzzwjiRJtyhNYRg5UW/mKRj+ZII/NJq0UnTsVZk2PE1jadS3OG/KszzCGIb23/ubq1fUtsjIyNoz2/pVrgg8g1TOrLk9fxo+ZamZMu0SpJefjRijzFuIAWlByccbV55xwfanHUGslDSDd6soSlwuhtbUhGS0rOFIUAeFA8dajcowtm8cMs2dY4dsdsijPfNV5b9W3bUN1jwbH8KhpphCpsh5sqG4jnanI75H/AO59E6sun6lqSMfhyi2sKWxhs5JHrzzUrNF9G8vTc8W06tK2r6t0cn8D6geefs8i5Q0aaefcdcU0lQlupWorU2okbQCVEEjnAqxIkZiJGbjRWkssNJCUNoGAkDsKr6Pr2Y/pKbJUhpq7RkJWEqQdjiFKGFgZzjB9a8tS62u9uuUONGchtNPQm31reaUrClbs9D04FS9RBKy16VqZ5Pbrnnz8U/7LM4oyPWqwOuby1YH56DCmqEhLPmMNrCGRtKiVDv2rt09qXUF2dkxWnLRJd8oqZkMu8JVxgKRndjrzTWeLdEz9Mzwg5uqX1LCoyKrJjUWsntRv2FC7X8WyncSWlbTwD1z/AJhXVF1vJiannW6/SIbMeO2AFhBGXNqTjOemSe1Hvw8lS9Kzrqnxu4d8FhHHeofVGno2ooHkPFTMlo+ZFlI+thwdFJP+470ksa5vDmlblc/7r50eWhpo+WdpSfUZ6142rWmobrJYixbhaDKf+llTC8g4yQTn2NL8RC6+SvyjUpSk6W10/wDlk9piwalbv7d11NLtqzGiuRmEwULBcCyglSyrofkHAHU07DHrVaM6g1k7qJyxJXa/i0tlwqLatvQHrn3rtg6uuTWprnb7sI5j2+Ip5fkoIJUAgnnPT5jVLNB8ET9Mzrpput3D8D9keoqL1PcIFrsU2ZdW/NhNNKLzewK3pIxjB656UmW3Ums7pGbulvtkN+E48UCOFYWAOp3EgYzxn/SpHxIuEd+xO2FyDLlzrjFWpEeMlKlNBIBK1EkAAKKR15J4qoZFPo59TpZ6dqM2m/o7r/Ys6Ols6Zsql3pK7VbZktRt8eStTnw7RGQlasfLnk8nvjrTb4aMFi2TvhXEqsy5i12wAfS0fqx/l37se3tikg3GXdNA2GzXJIeut/CWEBvqlrdkvEeyACfc/eretsNm3QY8GKjYxHaS02n0SkYFOPyZZHwonTWR1rFZHWqMjNFFFMArWtqxigDB4FJszU1wuwks6bgsLjpLjJnzHdrZWMpwhCQSvBByTtHHGacyOKU7h4eafnylSHGJDJWsuLajylttqWTkqKUnGT3PekNNXyI0P4/Ruik2hIZN3ckliG6n/DcW8s4UnA/aCcjHb0psueiT/BcfT9teQHG1Jccee6ur6qUrHUk1MwNGafgS0S49qZ89tW9pxeVlo4x8u4nb07d6nyPapcE00/JrDPLHOM4droR16Negu2ibYVMRpkNsNyQchEgY+bPrznr6+1ap0hP/AFDUMkvsAXNlSGxySknuaesUYqXhidH5jqPLv+e7/kr676AXN09b47TrTVyisBlboztcR/Ke+M8ii76Nu795gXGBJiJXFiNs4eBUCpO7PHpzVggUYpPBBlR9U1Ma56vx89iNI09qeZb1tuXaPEkJcCm/hEFKFpxyFjv2rXT+jZ8bUYvd0lRw6hG0NRG9iVnGMq9f+cU97aMU/ZjafwT+YZtjgqSfdJClE0zKY13Mv6nWTHfb2hsZ3D5Uj7ftrwY0co6uuV2mCK/GlJIbbWjcUnCcHnjsadCPagCj2Y197J/H5+af7VH7IrdnQVxb01cbYZEYOSZSHkEZwEjsak7BY9SWx2E08/bFQ4+1KtjJ8wpAx9XrTrtoxSWCCaaNMnqefJFxnTTd9fShSjablN67evynGvh3GigI53A4H/FeDOkHlatutzlONKhTo6mS2M7hkIHP/lNOmOc0FOaftR/sz/H51yn+3b9iuImjNSQ47dtiX9LNvbe8xK2UFLgz1HB9z+TXb4jWx6LDj6nt76kTbMjLuRn4iNkeYhXvgZB9R75D1ivOQw3IZWy82lxpxJStChkKBGCDVQxqK4Iz6vLqGnOr+ir7srV9mdP1Lab7p0QjGhxlp3vn5HkubSAjAOAB+73wM802WPUq5dxNqusP4K5BsupSlzzGn0A4KkKwDxkZBAIz3614P+HumHWFMotaGEqHHw7im9v2weK6dP6NtFglLlQ233JC2w15sl9TykIH7UlR+Ufb29KaTRjKSk78jAKyOtAFGKogzRRRQAUUUUAFFFFABRRRQAUUUUAFFFFABRRRQAUUUUAFFFFABRRRQAUUUUAFFFFABRRRQAUUUUAf/9k="/>
          <p:cNvSpPr>
            <a:spLocks noChangeAspect="1" noChangeArrowheads="1"/>
          </p:cNvSpPr>
          <p:nvPr/>
        </p:nvSpPr>
        <p:spPr bwMode="auto">
          <a:xfrm>
            <a:off x="63500" y="-569913"/>
            <a:ext cx="1743075" cy="116205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2056" name="Picture 8" descr="http://1.bp.blogspot.com/-XCg0lhC5cI8/Te35uGBJIFI/AAAAAAAAAPg/dS5vGFlzXlo/s1600/VAK+Kinesthetic+Cartoon+6+2011.jpg"/>
          <p:cNvPicPr>
            <a:picLocks noChangeAspect="1" noChangeArrowheads="1"/>
          </p:cNvPicPr>
          <p:nvPr/>
        </p:nvPicPr>
        <p:blipFill>
          <a:blip r:embed="rId2" cstate="print"/>
          <a:srcRect/>
          <a:stretch>
            <a:fillRect/>
          </a:stretch>
        </p:blipFill>
        <p:spPr bwMode="auto">
          <a:xfrm>
            <a:off x="5868144" y="4653136"/>
            <a:ext cx="2987824" cy="19871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332656"/>
            <a:ext cx="8219256" cy="5763344"/>
          </a:xfrm>
        </p:spPr>
        <p:txBody>
          <a:bodyPr/>
          <a:lstStyle/>
          <a:p>
            <a:r>
              <a:rPr lang="en-AU" sz="3200" b="1" dirty="0" smtClean="0"/>
              <a:t>Most children can learn through all channels and if they are taught through all channels they will have maximized learning because what they don't get from their main channel, they may get from another. Thus, the most effective instructional method for</a:t>
            </a:r>
          </a:p>
          <a:p>
            <a:pPr>
              <a:buNone/>
            </a:pPr>
            <a:r>
              <a:rPr lang="en-AU" sz="3200" b="1" dirty="0" smtClean="0"/>
              <a:t> teaching *ALL* children is multi-sensory</a:t>
            </a:r>
          </a:p>
          <a:p>
            <a:pPr>
              <a:buNone/>
            </a:pPr>
            <a:r>
              <a:rPr lang="en-AU" sz="3200" b="1" dirty="0" smtClean="0"/>
              <a:t> instruction. </a:t>
            </a:r>
            <a:endParaRPr lang="en-AU" sz="3200" dirty="0" smtClean="0"/>
          </a:p>
          <a:p>
            <a:endParaRPr lang="en-AU" dirty="0"/>
          </a:p>
        </p:txBody>
      </p:sp>
      <p:sp>
        <p:nvSpPr>
          <p:cNvPr id="3" name="Title 2"/>
          <p:cNvSpPr>
            <a:spLocks noGrp="1"/>
          </p:cNvSpPr>
          <p:nvPr>
            <p:ph type="title"/>
          </p:nvPr>
        </p:nvSpPr>
        <p:spPr/>
        <p:txBody>
          <a:bodyPr/>
          <a:lstStyle/>
          <a:p>
            <a:endParaRPr lang="en-AU" dirty="0"/>
          </a:p>
        </p:txBody>
      </p:sp>
      <p:pic>
        <p:nvPicPr>
          <p:cNvPr id="4" name="Picture 8" descr="http://1.bp.blogspot.com/-XCg0lhC5cI8/Te35uGBJIFI/AAAAAAAAAPg/dS5vGFlzXlo/s1600/VAK+Kinesthetic+Cartoon+6+2011.jpg"/>
          <p:cNvPicPr>
            <a:picLocks noChangeAspect="1" noChangeArrowheads="1"/>
          </p:cNvPicPr>
          <p:nvPr/>
        </p:nvPicPr>
        <p:blipFill>
          <a:blip r:embed="rId2" cstate="print"/>
          <a:srcRect/>
          <a:stretch>
            <a:fillRect/>
          </a:stretch>
        </p:blipFill>
        <p:spPr bwMode="auto">
          <a:xfrm>
            <a:off x="5868144" y="4653136"/>
            <a:ext cx="2987824" cy="19871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075240" cy="5505475"/>
          </a:xfrm>
        </p:spPr>
        <p:txBody>
          <a:bodyPr>
            <a:normAutofit fontScale="92500" lnSpcReduction="20000"/>
          </a:bodyPr>
          <a:lstStyle/>
          <a:p>
            <a:r>
              <a:rPr lang="en-AU" sz="4000" b="1" dirty="0" err="1" smtClean="0"/>
              <a:t>Manipulatives</a:t>
            </a:r>
            <a:r>
              <a:rPr lang="en-AU" sz="4000" b="1" dirty="0" smtClean="0"/>
              <a:t> are excellent for </a:t>
            </a:r>
            <a:r>
              <a:rPr lang="en-AU" sz="4000" b="1" dirty="0" err="1" smtClean="0"/>
              <a:t>kinesthetic</a:t>
            </a:r>
            <a:r>
              <a:rPr lang="en-AU" sz="4000" b="1" dirty="0" smtClean="0"/>
              <a:t> and visual learners, since the </a:t>
            </a:r>
            <a:r>
              <a:rPr lang="en-AU" sz="4000" b="1" dirty="0" err="1" smtClean="0"/>
              <a:t>manipulatives</a:t>
            </a:r>
            <a:r>
              <a:rPr lang="en-AU" sz="4000" b="1" dirty="0" smtClean="0"/>
              <a:t> are both visual and moving. They would not be as effective for a child with visual processing problems. A child with visual processing problems would learn more effectively from the auditory and </a:t>
            </a:r>
            <a:r>
              <a:rPr lang="en-AU" sz="4000" b="1" dirty="0" err="1" smtClean="0"/>
              <a:t>kinesthetic</a:t>
            </a:r>
            <a:r>
              <a:rPr lang="en-AU" sz="4000" b="1" dirty="0" smtClean="0"/>
              <a:t> learning </a:t>
            </a:r>
          </a:p>
          <a:p>
            <a:pPr>
              <a:buNone/>
            </a:pPr>
            <a:r>
              <a:rPr lang="en-AU" sz="4000" b="1" dirty="0" smtClean="0"/>
              <a:t>   channels. </a:t>
            </a:r>
          </a:p>
          <a:p>
            <a:endParaRPr lang="en-AU" dirty="0"/>
          </a:p>
        </p:txBody>
      </p:sp>
      <p:sp>
        <p:nvSpPr>
          <p:cNvPr id="2" name="Title 1"/>
          <p:cNvSpPr>
            <a:spLocks noGrp="1"/>
          </p:cNvSpPr>
          <p:nvPr>
            <p:ph type="title"/>
          </p:nvPr>
        </p:nvSpPr>
        <p:spPr/>
        <p:txBody>
          <a:bodyPr/>
          <a:lstStyle/>
          <a:p>
            <a:endParaRPr lang="en-AU"/>
          </a:p>
        </p:txBody>
      </p:sp>
      <p:pic>
        <p:nvPicPr>
          <p:cNvPr id="4" name="Picture 2" descr="http://t3.gstatic.com/images?q=tbn:ANd9GcTNux7S_fhWygCxgbeV1ES2F6N2JMvahvyGAIrStHOEoIw2r1C0"/>
          <p:cNvPicPr>
            <a:picLocks noChangeAspect="1" noChangeArrowheads="1"/>
          </p:cNvPicPr>
          <p:nvPr/>
        </p:nvPicPr>
        <p:blipFill>
          <a:blip r:embed="rId2" cstate="print"/>
          <a:srcRect/>
          <a:stretch>
            <a:fillRect/>
          </a:stretch>
        </p:blipFill>
        <p:spPr bwMode="auto">
          <a:xfrm>
            <a:off x="6877050" y="4838700"/>
            <a:ext cx="2266950" cy="20193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25963"/>
          </a:xfrm>
        </p:spPr>
        <p:txBody>
          <a:bodyPr>
            <a:normAutofit lnSpcReduction="10000"/>
          </a:bodyPr>
          <a:lstStyle/>
          <a:p>
            <a:r>
              <a:rPr lang="en-AU" b="1" dirty="0" smtClean="0"/>
              <a:t>Visual:</a:t>
            </a:r>
            <a:br>
              <a:rPr lang="en-AU" b="1" dirty="0" smtClean="0"/>
            </a:br>
            <a:r>
              <a:rPr lang="en-AU" b="1" dirty="0" smtClean="0"/>
              <a:t>Movies &amp; Videos</a:t>
            </a:r>
            <a:br>
              <a:rPr lang="en-AU" b="1" dirty="0" smtClean="0"/>
            </a:br>
            <a:r>
              <a:rPr lang="en-AU" b="1" dirty="0" smtClean="0"/>
              <a:t>Television </a:t>
            </a:r>
            <a:br>
              <a:rPr lang="en-AU" b="1" dirty="0" smtClean="0"/>
            </a:br>
            <a:r>
              <a:rPr lang="en-AU" b="1" dirty="0" smtClean="0"/>
              <a:t>Pictures</a:t>
            </a:r>
            <a:br>
              <a:rPr lang="en-AU" b="1" dirty="0" smtClean="0"/>
            </a:br>
            <a:r>
              <a:rPr lang="en-AU" b="1" dirty="0" smtClean="0"/>
              <a:t>Posters</a:t>
            </a:r>
            <a:br>
              <a:rPr lang="en-AU" b="1" dirty="0" smtClean="0"/>
            </a:br>
            <a:r>
              <a:rPr lang="en-AU" b="1" dirty="0" smtClean="0"/>
              <a:t>Murals</a:t>
            </a:r>
            <a:br>
              <a:rPr lang="en-AU" b="1" dirty="0" smtClean="0"/>
            </a:br>
            <a:r>
              <a:rPr lang="en-AU" b="1" dirty="0" smtClean="0"/>
              <a:t>Maps, Charts, Graphs</a:t>
            </a:r>
            <a:br>
              <a:rPr lang="en-AU" b="1" dirty="0" smtClean="0"/>
            </a:br>
            <a:r>
              <a:rPr lang="en-AU" b="1" dirty="0" smtClean="0"/>
              <a:t>Field Trips </a:t>
            </a:r>
            <a:br>
              <a:rPr lang="en-AU" b="1" dirty="0" smtClean="0"/>
            </a:br>
            <a:r>
              <a:rPr lang="en-AU" b="1" dirty="0" smtClean="0"/>
              <a:t>Computer Software</a:t>
            </a:r>
            <a:br>
              <a:rPr lang="en-AU" b="1" dirty="0" smtClean="0"/>
            </a:br>
            <a:r>
              <a:rPr lang="en-AU" b="1" dirty="0" smtClean="0"/>
              <a:t>Demonstrations</a:t>
            </a:r>
            <a:br>
              <a:rPr lang="en-AU" b="1" dirty="0" smtClean="0"/>
            </a:br>
            <a:r>
              <a:rPr lang="en-AU" b="1" dirty="0" smtClean="0"/>
              <a:t>Dramatizations </a:t>
            </a:r>
            <a:br>
              <a:rPr lang="en-AU" b="1" dirty="0" smtClean="0"/>
            </a:br>
            <a:r>
              <a:rPr lang="en-AU" b="1" dirty="0" smtClean="0"/>
              <a:t>Experiments</a:t>
            </a:r>
            <a:endParaRPr lang="en-AU" b="1" dirty="0"/>
          </a:p>
        </p:txBody>
      </p:sp>
      <p:sp>
        <p:nvSpPr>
          <p:cNvPr id="2" name="Title 1"/>
          <p:cNvSpPr>
            <a:spLocks noGrp="1"/>
          </p:cNvSpPr>
          <p:nvPr>
            <p:ph type="title"/>
          </p:nvPr>
        </p:nvSpPr>
        <p:spPr/>
        <p:txBody>
          <a:bodyPr>
            <a:normAutofit/>
          </a:bodyPr>
          <a:lstStyle/>
          <a:p>
            <a:r>
              <a:rPr lang="en-AU" dirty="0" smtClean="0"/>
              <a:t>Activities to engage visual learners:</a:t>
            </a:r>
            <a:endParaRPr lang="en-AU" dirty="0"/>
          </a:p>
        </p:txBody>
      </p:sp>
      <p:pic>
        <p:nvPicPr>
          <p:cNvPr id="17410" name="Picture 2" descr="http://devilmgraphics.blog.com/files/2010/10/eyes.jpg"/>
          <p:cNvPicPr>
            <a:picLocks noChangeAspect="1" noChangeArrowheads="1"/>
          </p:cNvPicPr>
          <p:nvPr/>
        </p:nvPicPr>
        <p:blipFill>
          <a:blip r:embed="rId2" cstate="print"/>
          <a:srcRect/>
          <a:stretch>
            <a:fillRect/>
          </a:stretch>
        </p:blipFill>
        <p:spPr bwMode="auto">
          <a:xfrm>
            <a:off x="4572000" y="2420888"/>
            <a:ext cx="3810000" cy="28575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TotalTime>
  <Words>553</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Paper</vt:lpstr>
      <vt:lpstr>VAKT METHOD FOR MULTISENSORY LEARNING</vt:lpstr>
      <vt:lpstr>What is VAKT?</vt:lpstr>
      <vt:lpstr>Slide 3</vt:lpstr>
      <vt:lpstr>Slide 4</vt:lpstr>
      <vt:lpstr>Slide 5</vt:lpstr>
      <vt:lpstr>Slide 6</vt:lpstr>
      <vt:lpstr>Slide 7</vt:lpstr>
      <vt:lpstr>Slide 8</vt:lpstr>
      <vt:lpstr>Activities to engage visual learners:</vt:lpstr>
      <vt:lpstr>Activities to engage auditory learners:</vt:lpstr>
      <vt:lpstr>Activities to engage Kinesthetic learners:</vt:lpstr>
      <vt:lpstr>Activities to engage Tactile learners:</vt:lpstr>
      <vt:lpstr>VAKT</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VAKT METHOD FOR MULTISENSORY LEARNING</dc:title>
  <dc:creator>chantal.mcallister</dc:creator>
  <cp:lastModifiedBy>chantal.mcallister</cp:lastModifiedBy>
  <cp:revision>5</cp:revision>
  <dcterms:created xsi:type="dcterms:W3CDTF">2011-10-12T14:27:40Z</dcterms:created>
  <dcterms:modified xsi:type="dcterms:W3CDTF">2011-10-12T15:08:51Z</dcterms:modified>
</cp:coreProperties>
</file>